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9" r:id="rId4"/>
    <p:sldId id="258" r:id="rId5"/>
    <p:sldId id="277" r:id="rId6"/>
    <p:sldId id="279" r:id="rId7"/>
    <p:sldId id="280" r:id="rId8"/>
    <p:sldId id="281" r:id="rId9"/>
    <p:sldId id="282" r:id="rId10"/>
    <p:sldId id="283" r:id="rId11"/>
    <p:sldId id="284" r:id="rId12"/>
    <p:sldId id="285" r:id="rId13"/>
    <p:sldId id="286" r:id="rId14"/>
    <p:sldId id="292" r:id="rId15"/>
    <p:sldId id="288" r:id="rId16"/>
    <p:sldId id="289" r:id="rId17"/>
    <p:sldId id="290" r:id="rId18"/>
    <p:sldId id="291"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Cort" initials="G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FDA1A1"/>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1" autoAdjust="0"/>
    <p:restoredTop sz="58590" autoAdjust="0"/>
  </p:normalViewPr>
  <p:slideViewPr>
    <p:cSldViewPr snapToGrid="0" snapToObjects="1">
      <p:cViewPr varScale="1">
        <p:scale>
          <a:sx n="79" d="100"/>
          <a:sy n="79" d="100"/>
        </p:scale>
        <p:origin x="17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3FA1-36A4-4E3D-A4E2-3FB1DCCE2415}" type="datetimeFigureOut">
              <a:rPr lang="el-GR" smtClean="0"/>
              <a:t>12/1/2017</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D7C7B-B301-4911-82BD-5FA4214F45CE}" type="slidenum">
              <a:rPr lang="el-GR" smtClean="0"/>
              <a:t>‹#›</a:t>
            </a:fld>
            <a:endParaRPr lang="el-GR"/>
          </a:p>
        </p:txBody>
      </p:sp>
    </p:spTree>
    <p:extLst>
      <p:ext uri="{BB962C8B-B14F-4D97-AF65-F5344CB8AC3E}">
        <p14:creationId xmlns:p14="http://schemas.microsoft.com/office/powerpoint/2010/main" val="139478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a:t>Σήμερα γιορτάζουμε την Ημέρα Ασφαλούς Διαδικτύου με θέμα «Γίνε η αλλαγή: Όλοι μαζί για ένα καλύτερο διαδίκτυο»</a:t>
            </a:r>
          </a:p>
        </p:txBody>
      </p:sp>
      <p:sp>
        <p:nvSpPr>
          <p:cNvPr id="4" name="Slide Number Placeholder 3"/>
          <p:cNvSpPr>
            <a:spLocks noGrp="1"/>
          </p:cNvSpPr>
          <p:nvPr>
            <p:ph type="sldNum" sz="quarter" idx="10"/>
          </p:nvPr>
        </p:nvSpPr>
        <p:spPr/>
        <p:txBody>
          <a:bodyPr/>
          <a:lstStyle/>
          <a:p>
            <a:fld id="{14ED7C7B-B301-4911-82BD-5FA4214F45CE}" type="slidenum">
              <a:rPr lang="el-GR" smtClean="0"/>
              <a:t>1</a:t>
            </a:fld>
            <a:endParaRPr lang="el-GR"/>
          </a:p>
        </p:txBody>
      </p:sp>
    </p:spTree>
    <p:extLst>
      <p:ext uri="{BB962C8B-B14F-4D97-AF65-F5344CB8AC3E}">
        <p14:creationId xmlns:p14="http://schemas.microsoft.com/office/powerpoint/2010/main" val="261799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Κάντε πρόβα το τραγούδι για να το τραγουδήσετε στην τάξη.</a:t>
            </a:r>
          </a:p>
          <a:p>
            <a:endParaRPr lang="el-GR" dirty="0"/>
          </a:p>
          <a:p>
            <a:r>
              <a:rPr lang="el-GR" dirty="0"/>
              <a:t>«Πριν πατήσεις και κάνεις κλικ…» - προσποιηθείτε ότι κρατάτε ένα κινητό και κάνετε κλικ με το δάκτυλό σας</a:t>
            </a:r>
          </a:p>
          <a:p>
            <a:r>
              <a:rPr lang="el-GR" dirty="0"/>
              <a:t>«Πρέπει να σταματήσεις και να σκεφτείς…» - βάλτε μπροστά την παλάμη σας και μετά τοποθετείστε τα δάκτυλά σας στο κεφάλι</a:t>
            </a:r>
          </a:p>
          <a:p>
            <a:r>
              <a:rPr lang="el-GR" dirty="0"/>
              <a:t>«Και </a:t>
            </a:r>
            <a:r>
              <a:rPr lang="el-GR" dirty="0" smtClean="0"/>
              <a:t>σε κάποιον</a:t>
            </a:r>
            <a:r>
              <a:rPr lang="en-US" dirty="0" smtClean="0"/>
              <a:t> </a:t>
            </a:r>
            <a:r>
              <a:rPr lang="el-GR" dirty="0" smtClean="0"/>
              <a:t>να</a:t>
            </a:r>
            <a:r>
              <a:rPr lang="el-GR" baseline="0" dirty="0" smtClean="0"/>
              <a:t> το ΠΕΙΣ</a:t>
            </a:r>
            <a:r>
              <a:rPr lang="el-GR" dirty="0" smtClean="0"/>
              <a:t>!» </a:t>
            </a:r>
            <a:r>
              <a:rPr lang="el-GR" dirty="0"/>
              <a:t>- Τοποθετείστε τα χέρια σας μπροστά από το στόμα σας. </a:t>
            </a:r>
          </a:p>
          <a:p>
            <a:endParaRPr lang="el-GR" dirty="0"/>
          </a:p>
        </p:txBody>
      </p:sp>
      <p:sp>
        <p:nvSpPr>
          <p:cNvPr id="4" name="Slide Number Placeholder 3"/>
          <p:cNvSpPr>
            <a:spLocks noGrp="1"/>
          </p:cNvSpPr>
          <p:nvPr>
            <p:ph type="sldNum" sz="quarter" idx="10"/>
          </p:nvPr>
        </p:nvSpPr>
        <p:spPr/>
        <p:txBody>
          <a:bodyPr/>
          <a:lstStyle/>
          <a:p>
            <a:fld id="{14ED7C7B-B301-4911-82BD-5FA4214F45CE}" type="slidenum">
              <a:rPr lang="el-GR" smtClean="0"/>
              <a:t>10</a:t>
            </a:fld>
            <a:endParaRPr lang="el-GR"/>
          </a:p>
        </p:txBody>
      </p:sp>
    </p:spTree>
    <p:extLst>
      <p:ext uri="{BB962C8B-B14F-4D97-AF65-F5344CB8AC3E}">
        <p14:creationId xmlns:p14="http://schemas.microsoft.com/office/powerpoint/2010/main" val="243810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 </a:t>
            </a:r>
          </a:p>
        </p:txBody>
      </p:sp>
      <p:sp>
        <p:nvSpPr>
          <p:cNvPr id="4" name="Slide Number Placeholder 3"/>
          <p:cNvSpPr>
            <a:spLocks noGrp="1"/>
          </p:cNvSpPr>
          <p:nvPr>
            <p:ph type="sldNum" sz="quarter" idx="10"/>
          </p:nvPr>
        </p:nvSpPr>
        <p:spPr/>
        <p:txBody>
          <a:bodyPr/>
          <a:lstStyle/>
          <a:p>
            <a:fld id="{14ED7C7B-B301-4911-82BD-5FA4214F45CE}" type="slidenum">
              <a:rPr lang="el-GR" smtClean="0"/>
              <a:t>11</a:t>
            </a:fld>
            <a:endParaRPr lang="el-GR"/>
          </a:p>
        </p:txBody>
      </p:sp>
    </p:spTree>
    <p:extLst>
      <p:ext uri="{BB962C8B-B14F-4D97-AF65-F5344CB8AC3E}">
        <p14:creationId xmlns:p14="http://schemas.microsoft.com/office/powerpoint/2010/main" val="370101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Διαβάστε το κείμενο. </a:t>
            </a:r>
          </a:p>
          <a:p>
            <a:endParaRPr lang="el-GR" dirty="0"/>
          </a:p>
        </p:txBody>
      </p:sp>
      <p:sp>
        <p:nvSpPr>
          <p:cNvPr id="4" name="Slide Number Placeholder 3"/>
          <p:cNvSpPr>
            <a:spLocks noGrp="1"/>
          </p:cNvSpPr>
          <p:nvPr>
            <p:ph type="sldNum" sz="quarter" idx="10"/>
          </p:nvPr>
        </p:nvSpPr>
        <p:spPr/>
        <p:txBody>
          <a:bodyPr/>
          <a:lstStyle/>
          <a:p>
            <a:fld id="{14ED7C7B-B301-4911-82BD-5FA4214F45CE}" type="slidenum">
              <a:rPr lang="el-GR" smtClean="0"/>
              <a:t>12</a:t>
            </a:fld>
            <a:endParaRPr lang="el-GR"/>
          </a:p>
        </p:txBody>
      </p:sp>
    </p:spTree>
    <p:extLst>
      <p:ext uri="{BB962C8B-B14F-4D97-AF65-F5344CB8AC3E}">
        <p14:creationId xmlns:p14="http://schemas.microsoft.com/office/powerpoint/2010/main" val="345539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Διαβάστε το κείμενο.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Δώστε χρόνο στα παιδιά να σκεφτούν τι πρέπει να κάνει ο </a:t>
            </a:r>
            <a:r>
              <a:rPr lang="en-GB" dirty="0" err="1"/>
              <a:t>Smartie</a:t>
            </a:r>
            <a:r>
              <a:rPr lang="el-GR" dirty="0"/>
              <a:t>. Ακούστε τις προτάσεις τους και ζητήστε να σας εξηγήσουν τις απόψεις τους. Για παράδειγμα:</a:t>
            </a:r>
          </a:p>
          <a:p>
            <a:endParaRPr lang="el-GR" dirty="0"/>
          </a:p>
          <a:p>
            <a:r>
              <a:rPr lang="el-GR" dirty="0"/>
              <a:t>Πρέπει να το πει στη μαμά και το μπαμπά: </a:t>
            </a:r>
          </a:p>
          <a:p>
            <a:r>
              <a:rPr lang="el-GR" dirty="0" smtClean="0"/>
              <a:t>-</a:t>
            </a:r>
            <a:r>
              <a:rPr lang="el-GR" baseline="0" dirty="0" smtClean="0"/>
              <a:t> </a:t>
            </a:r>
            <a:r>
              <a:rPr lang="el-GR" dirty="0" smtClean="0"/>
              <a:t>για </a:t>
            </a:r>
            <a:r>
              <a:rPr lang="el-GR" dirty="0"/>
              <a:t>να διαγράψουν το βίντεο</a:t>
            </a:r>
          </a:p>
          <a:p>
            <a:r>
              <a:rPr lang="el-GR" dirty="0" smtClean="0"/>
              <a:t>- για </a:t>
            </a:r>
            <a:r>
              <a:rPr lang="el-GR" dirty="0"/>
              <a:t>να βοηθήσουν τον </a:t>
            </a:r>
            <a:r>
              <a:rPr lang="en-GB" dirty="0" err="1"/>
              <a:t>Smartie</a:t>
            </a:r>
            <a:r>
              <a:rPr lang="en-GB" dirty="0"/>
              <a:t> </a:t>
            </a:r>
            <a:r>
              <a:rPr lang="el-GR" dirty="0"/>
              <a:t>να αισθανθεί καλύτερα</a:t>
            </a:r>
          </a:p>
          <a:p>
            <a:r>
              <a:rPr lang="el-GR" dirty="0" smtClean="0"/>
              <a:t>- για </a:t>
            </a:r>
            <a:r>
              <a:rPr lang="el-GR" dirty="0"/>
              <a:t>να εμποδίσουν την επανεμφάνιση του βίντεο</a:t>
            </a:r>
          </a:p>
          <a:p>
            <a:r>
              <a:rPr lang="el-GR" dirty="0" smtClean="0"/>
              <a:t>- για </a:t>
            </a:r>
            <a:r>
              <a:rPr lang="el-GR" dirty="0"/>
              <a:t>να μπλοκάρουν τον παίκτη ώστε να μην ξαναμιλήσει στον </a:t>
            </a:r>
            <a:r>
              <a:rPr lang="en-GB" dirty="0" err="1"/>
              <a:t>Smartie</a:t>
            </a:r>
            <a:r>
              <a:rPr lang="el-GR" dirty="0"/>
              <a:t> και να μην του ξαναστείλει βίντεο</a:t>
            </a:r>
          </a:p>
        </p:txBody>
      </p:sp>
      <p:sp>
        <p:nvSpPr>
          <p:cNvPr id="4" name="Slide Number Placeholder 3"/>
          <p:cNvSpPr>
            <a:spLocks noGrp="1"/>
          </p:cNvSpPr>
          <p:nvPr>
            <p:ph type="sldNum" sz="quarter" idx="10"/>
          </p:nvPr>
        </p:nvSpPr>
        <p:spPr/>
        <p:txBody>
          <a:bodyPr/>
          <a:lstStyle/>
          <a:p>
            <a:fld id="{14ED7C7B-B301-4911-82BD-5FA4214F45CE}" type="slidenum">
              <a:rPr lang="el-GR" smtClean="0"/>
              <a:t>13</a:t>
            </a:fld>
            <a:endParaRPr lang="el-GR"/>
          </a:p>
        </p:txBody>
      </p:sp>
    </p:spTree>
    <p:extLst>
      <p:ext uri="{BB962C8B-B14F-4D97-AF65-F5344CB8AC3E}">
        <p14:creationId xmlns:p14="http://schemas.microsoft.com/office/powerpoint/2010/main" val="173264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a:t>
            </a:r>
            <a:r>
              <a:rPr lang="en-GB" dirty="0" err="1"/>
              <a:t>Smartie</a:t>
            </a:r>
            <a:r>
              <a:rPr lang="el-GR" dirty="0"/>
              <a:t> χρειάζεται λίγη βοήθεια ακόμα. Ας τραγουδήσουμε πάλι το τραγούδι της μαμάς Πιγκουίνου για να τον βοηθήσουμε να κάνει τη σωστή επιλογή. </a:t>
            </a:r>
          </a:p>
        </p:txBody>
      </p:sp>
      <p:sp>
        <p:nvSpPr>
          <p:cNvPr id="4" name="Slide Number Placeholder 3"/>
          <p:cNvSpPr>
            <a:spLocks noGrp="1"/>
          </p:cNvSpPr>
          <p:nvPr>
            <p:ph type="sldNum" sz="quarter" idx="10"/>
          </p:nvPr>
        </p:nvSpPr>
        <p:spPr/>
        <p:txBody>
          <a:bodyPr/>
          <a:lstStyle/>
          <a:p>
            <a:fld id="{14ED7C7B-B301-4911-82BD-5FA4214F45CE}" type="slidenum">
              <a:rPr lang="el-GR" smtClean="0"/>
              <a:t>14</a:t>
            </a:fld>
            <a:endParaRPr lang="el-GR"/>
          </a:p>
        </p:txBody>
      </p:sp>
    </p:spTree>
    <p:extLst>
      <p:ext uri="{BB962C8B-B14F-4D97-AF65-F5344CB8AC3E}">
        <p14:creationId xmlns:p14="http://schemas.microsoft.com/office/powerpoint/2010/main" val="69458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 </a:t>
            </a:r>
          </a:p>
        </p:txBody>
      </p:sp>
      <p:sp>
        <p:nvSpPr>
          <p:cNvPr id="4" name="Slide Number Placeholder 3"/>
          <p:cNvSpPr>
            <a:spLocks noGrp="1"/>
          </p:cNvSpPr>
          <p:nvPr>
            <p:ph type="sldNum" sz="quarter" idx="10"/>
          </p:nvPr>
        </p:nvSpPr>
        <p:spPr/>
        <p:txBody>
          <a:bodyPr/>
          <a:lstStyle/>
          <a:p>
            <a:fld id="{14ED7C7B-B301-4911-82BD-5FA4214F45CE}" type="slidenum">
              <a:rPr lang="el-GR" smtClean="0"/>
              <a:t>15</a:t>
            </a:fld>
            <a:endParaRPr lang="el-GR"/>
          </a:p>
        </p:txBody>
      </p:sp>
    </p:spTree>
    <p:extLst>
      <p:ext uri="{BB962C8B-B14F-4D97-AF65-F5344CB8AC3E}">
        <p14:creationId xmlns:p14="http://schemas.microsoft.com/office/powerpoint/2010/main" val="140681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a:t>
            </a:r>
          </a:p>
        </p:txBody>
      </p:sp>
      <p:sp>
        <p:nvSpPr>
          <p:cNvPr id="4" name="Slide Number Placeholder 3"/>
          <p:cNvSpPr>
            <a:spLocks noGrp="1"/>
          </p:cNvSpPr>
          <p:nvPr>
            <p:ph type="sldNum" sz="quarter" idx="10"/>
          </p:nvPr>
        </p:nvSpPr>
        <p:spPr/>
        <p:txBody>
          <a:bodyPr/>
          <a:lstStyle/>
          <a:p>
            <a:fld id="{14ED7C7B-B301-4911-82BD-5FA4214F45CE}" type="slidenum">
              <a:rPr lang="el-GR" smtClean="0"/>
              <a:t>16</a:t>
            </a:fld>
            <a:endParaRPr lang="el-GR"/>
          </a:p>
        </p:txBody>
      </p:sp>
    </p:spTree>
    <p:extLst>
      <p:ext uri="{BB962C8B-B14F-4D97-AF65-F5344CB8AC3E}">
        <p14:creationId xmlns:p14="http://schemas.microsoft.com/office/powerpoint/2010/main" val="317083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Διαβάστε το κείμενο.</a:t>
            </a:r>
          </a:p>
          <a:p>
            <a:endParaRPr lang="el-GR" dirty="0"/>
          </a:p>
        </p:txBody>
      </p:sp>
      <p:sp>
        <p:nvSpPr>
          <p:cNvPr id="4" name="Slide Number Placeholder 3"/>
          <p:cNvSpPr>
            <a:spLocks noGrp="1"/>
          </p:cNvSpPr>
          <p:nvPr>
            <p:ph type="sldNum" sz="quarter" idx="10"/>
          </p:nvPr>
        </p:nvSpPr>
        <p:spPr/>
        <p:txBody>
          <a:bodyPr/>
          <a:lstStyle/>
          <a:p>
            <a:fld id="{14ED7C7B-B301-4911-82BD-5FA4214F45CE}" type="slidenum">
              <a:rPr lang="el-GR" smtClean="0"/>
              <a:t>17</a:t>
            </a:fld>
            <a:endParaRPr lang="el-GR"/>
          </a:p>
        </p:txBody>
      </p:sp>
    </p:spTree>
    <p:extLst>
      <p:ext uri="{BB962C8B-B14F-4D97-AF65-F5344CB8AC3E}">
        <p14:creationId xmlns:p14="http://schemas.microsoft.com/office/powerpoint/2010/main" val="2779621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a:t>
            </a:r>
            <a:r>
              <a:rPr lang="en-GB" dirty="0" err="1"/>
              <a:t>Smartie</a:t>
            </a:r>
            <a:r>
              <a:rPr lang="en-GB" dirty="0"/>
              <a:t> </a:t>
            </a:r>
            <a:r>
              <a:rPr lang="el-GR" dirty="0"/>
              <a:t>έκανε τη σωστή επιλογή, αλλά οι μαθητές τι θα έκαναν αν συναντούσαν κάτι τρομακτικό ή ανησυχητικό στο διαδίκτυο</a:t>
            </a:r>
            <a:r>
              <a:rPr lang="el-GR"/>
              <a:t>; </a:t>
            </a:r>
            <a:endParaRPr lang="el-GR" dirty="0"/>
          </a:p>
        </p:txBody>
      </p:sp>
      <p:sp>
        <p:nvSpPr>
          <p:cNvPr id="4" name="Slide Number Placeholder 3"/>
          <p:cNvSpPr>
            <a:spLocks noGrp="1"/>
          </p:cNvSpPr>
          <p:nvPr>
            <p:ph type="sldNum" sz="quarter" idx="10"/>
          </p:nvPr>
        </p:nvSpPr>
        <p:spPr/>
        <p:txBody>
          <a:bodyPr/>
          <a:lstStyle/>
          <a:p>
            <a:fld id="{14ED7C7B-B301-4911-82BD-5FA4214F45CE}" type="slidenum">
              <a:rPr lang="el-GR" smtClean="0"/>
              <a:t>18</a:t>
            </a:fld>
            <a:endParaRPr lang="el-GR"/>
          </a:p>
        </p:txBody>
      </p:sp>
    </p:spTree>
    <p:extLst>
      <p:ext uri="{BB962C8B-B14F-4D97-AF65-F5344CB8AC3E}">
        <p14:creationId xmlns:p14="http://schemas.microsoft.com/office/powerpoint/2010/main" val="5831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 Μπορείτε να το προσαρμόσετε στις δραστηριότητες που έχετε προγραμματίσει για την Ημέρα Ασφαλούς Διαδικτύου. </a:t>
            </a:r>
          </a:p>
        </p:txBody>
      </p:sp>
      <p:sp>
        <p:nvSpPr>
          <p:cNvPr id="4" name="Slide Number Placeholder 3"/>
          <p:cNvSpPr>
            <a:spLocks noGrp="1"/>
          </p:cNvSpPr>
          <p:nvPr>
            <p:ph type="sldNum" sz="quarter" idx="10"/>
          </p:nvPr>
        </p:nvSpPr>
        <p:spPr/>
        <p:txBody>
          <a:bodyPr/>
          <a:lstStyle/>
          <a:p>
            <a:fld id="{14ED7C7B-B301-4911-82BD-5FA4214F45CE}" type="slidenum">
              <a:rPr lang="el-GR" smtClean="0"/>
              <a:t>19</a:t>
            </a:fld>
            <a:endParaRPr lang="el-GR"/>
          </a:p>
        </p:txBody>
      </p:sp>
    </p:spTree>
    <p:extLst>
      <p:ext uri="{BB962C8B-B14F-4D97-AF65-F5344CB8AC3E}">
        <p14:creationId xmlns:p14="http://schemas.microsoft.com/office/powerpoint/2010/main" val="26545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βλέπετε πολλά λογότυπα, εφαρμογές και ιστοσελίδες που μπορεί να αρέσουν στους μαθητές σας. Ξεκινήστε μια συζήτηση για τα πράγματα που τους αρέσει να κάνουν στο διαδίκτυο. Δώστε τους την ευκαιρία να συζητήσουν με το διπλανό τους. </a:t>
            </a:r>
          </a:p>
        </p:txBody>
      </p:sp>
      <p:sp>
        <p:nvSpPr>
          <p:cNvPr id="4" name="Slide Number Placeholder 3"/>
          <p:cNvSpPr>
            <a:spLocks noGrp="1"/>
          </p:cNvSpPr>
          <p:nvPr>
            <p:ph type="sldNum" sz="quarter" idx="10"/>
          </p:nvPr>
        </p:nvSpPr>
        <p:spPr/>
        <p:txBody>
          <a:bodyPr/>
          <a:lstStyle/>
          <a:p>
            <a:fld id="{14ED7C7B-B301-4911-82BD-5FA4214F45CE}" type="slidenum">
              <a:rPr lang="el-GR" smtClean="0"/>
              <a:t>2</a:t>
            </a:fld>
            <a:endParaRPr lang="el-GR"/>
          </a:p>
        </p:txBody>
      </p:sp>
    </p:spTree>
    <p:extLst>
      <p:ext uri="{BB962C8B-B14F-4D97-AF65-F5344CB8AC3E}">
        <p14:creationId xmlns:p14="http://schemas.microsoft.com/office/powerpoint/2010/main" val="184343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καλό να ακουστούν οι τρόποι με τους οποίους χρησιμοποιούν τα παιδιά το διαδίκτυο. Οι προσωπικές εικόνες και τα βίντεο που κοινοποιούνται στο διαδίκτυο βρίσκονται στο επίκεντρο της φετινής Ημέρας Ασφαλούς Διαδικτύου. </a:t>
            </a:r>
          </a:p>
        </p:txBody>
      </p:sp>
      <p:sp>
        <p:nvSpPr>
          <p:cNvPr id="4" name="Slide Number Placeholder 3"/>
          <p:cNvSpPr>
            <a:spLocks noGrp="1"/>
          </p:cNvSpPr>
          <p:nvPr>
            <p:ph type="sldNum" sz="quarter" idx="10"/>
          </p:nvPr>
        </p:nvSpPr>
        <p:spPr/>
        <p:txBody>
          <a:bodyPr/>
          <a:lstStyle/>
          <a:p>
            <a:fld id="{14ED7C7B-B301-4911-82BD-5FA4214F45CE}" type="slidenum">
              <a:rPr lang="el-GR" smtClean="0"/>
              <a:t>3</a:t>
            </a:fld>
            <a:endParaRPr lang="el-GR"/>
          </a:p>
        </p:txBody>
      </p:sp>
    </p:spTree>
    <p:extLst>
      <p:ext uri="{BB962C8B-B14F-4D97-AF65-F5344CB8AC3E}">
        <p14:creationId xmlns:p14="http://schemas.microsoft.com/office/powerpoint/2010/main" val="377580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πολλές εικόνες και βίντεο στο διαδίκτυο, και πολλοί διαφορετικοί τρόποι για να τα αναζητήσεις. Μπορεί τα παιδιά να χρησιμοποιούν κάποιες από αυτές τις ιστοσελίδες για να παρακολουθήσουν το αγαπημένο τους πρόγραμμα στο διαδίκτυο ή να αναζητήσουν εικόνες του αγαπημένου τους τραγουδιστή. Ζητήστε από τους μαθητές να συζητήσουν με το διπλανό τους για τις εικόνες και τα βίντεο που τους αρέσει να βλέπουν, καθώς και τις ιστοσελίδες τις οποίες χρησιμοποιούν για αυτό το λόγο. </a:t>
            </a:r>
          </a:p>
        </p:txBody>
      </p:sp>
      <p:sp>
        <p:nvSpPr>
          <p:cNvPr id="4" name="Slide Number Placeholder 3"/>
          <p:cNvSpPr>
            <a:spLocks noGrp="1"/>
          </p:cNvSpPr>
          <p:nvPr>
            <p:ph type="sldNum" sz="quarter" idx="10"/>
          </p:nvPr>
        </p:nvSpPr>
        <p:spPr/>
        <p:txBody>
          <a:bodyPr/>
          <a:lstStyle/>
          <a:p>
            <a:fld id="{14ED7C7B-B301-4911-82BD-5FA4214F45CE}" type="slidenum">
              <a:rPr lang="el-GR" smtClean="0"/>
              <a:t>4</a:t>
            </a:fld>
            <a:endParaRPr lang="el-GR"/>
          </a:p>
        </p:txBody>
      </p:sp>
    </p:spTree>
    <p:extLst>
      <p:ext uri="{BB962C8B-B14F-4D97-AF65-F5344CB8AC3E}">
        <p14:creationId xmlns:p14="http://schemas.microsoft.com/office/powerpoint/2010/main" val="143878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Συστήστε στους μαθητές σας τον </a:t>
            </a:r>
            <a:r>
              <a:rPr lang="en-GB" dirty="0" err="1"/>
              <a:t>Smartie</a:t>
            </a:r>
            <a:r>
              <a:rPr lang="en-GB" dirty="0"/>
              <a:t>! O </a:t>
            </a:r>
            <a:r>
              <a:rPr lang="el-GR" dirty="0"/>
              <a:t> </a:t>
            </a:r>
            <a:r>
              <a:rPr lang="en-GB" dirty="0" err="1"/>
              <a:t>Smartie</a:t>
            </a:r>
            <a:r>
              <a:rPr lang="en-GB" dirty="0"/>
              <a:t> </a:t>
            </a:r>
            <a:r>
              <a:rPr lang="el-GR" dirty="0"/>
              <a:t>ο Πιγκουίνος λατρεύει να σερφάρει στο διαδίκτυο, να παίζει παιχνίδια και να αναζητεί εικόνες. Κάποιες φορές ο </a:t>
            </a:r>
            <a:r>
              <a:rPr lang="en-GB" dirty="0" err="1"/>
              <a:t>Smartie</a:t>
            </a:r>
            <a:r>
              <a:rPr lang="el-GR" dirty="0"/>
              <a:t> δεν είναι σίγουρος για το τι πρέπει να κάνει όταν του συμβαίνει κάτι που τον στεναχωράει ή τον ανησυχεί. Ζητήστε από τα παιδιά να βοηθήσουν τον </a:t>
            </a:r>
            <a:r>
              <a:rPr lang="en-GB" dirty="0" err="1"/>
              <a:t>Smartie</a:t>
            </a:r>
            <a:r>
              <a:rPr lang="el-GR" dirty="0"/>
              <a:t> να κάνει σωστές επιλογές στο διαδίκτυο. Ας ξεκινήσουμε!</a:t>
            </a:r>
          </a:p>
        </p:txBody>
      </p:sp>
      <p:sp>
        <p:nvSpPr>
          <p:cNvPr id="4" name="Slide Number Placeholder 3"/>
          <p:cNvSpPr>
            <a:spLocks noGrp="1"/>
          </p:cNvSpPr>
          <p:nvPr>
            <p:ph type="sldNum" sz="quarter" idx="10"/>
          </p:nvPr>
        </p:nvSpPr>
        <p:spPr/>
        <p:txBody>
          <a:bodyPr/>
          <a:lstStyle/>
          <a:p>
            <a:fld id="{14ED7C7B-B301-4911-82BD-5FA4214F45CE}" type="slidenum">
              <a:rPr lang="el-GR" smtClean="0"/>
              <a:t>5</a:t>
            </a:fld>
            <a:endParaRPr lang="el-GR"/>
          </a:p>
        </p:txBody>
      </p:sp>
    </p:spTree>
    <p:extLst>
      <p:ext uri="{BB962C8B-B14F-4D97-AF65-F5344CB8AC3E}">
        <p14:creationId xmlns:p14="http://schemas.microsoft.com/office/powerpoint/2010/main" val="91145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a:t>
            </a:r>
          </a:p>
        </p:txBody>
      </p:sp>
      <p:sp>
        <p:nvSpPr>
          <p:cNvPr id="4" name="Slide Number Placeholder 3"/>
          <p:cNvSpPr>
            <a:spLocks noGrp="1"/>
          </p:cNvSpPr>
          <p:nvPr>
            <p:ph type="sldNum" sz="quarter" idx="10"/>
          </p:nvPr>
        </p:nvSpPr>
        <p:spPr/>
        <p:txBody>
          <a:bodyPr/>
          <a:lstStyle/>
          <a:p>
            <a:fld id="{14ED7C7B-B301-4911-82BD-5FA4214F45CE}" type="slidenum">
              <a:rPr lang="el-GR" smtClean="0"/>
              <a:t>6</a:t>
            </a:fld>
            <a:endParaRPr lang="el-GR"/>
          </a:p>
        </p:txBody>
      </p:sp>
    </p:spTree>
    <p:extLst>
      <p:ext uri="{BB962C8B-B14F-4D97-AF65-F5344CB8AC3E}">
        <p14:creationId xmlns:p14="http://schemas.microsoft.com/office/powerpoint/2010/main" val="279158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 Δώστε χρόνο στα παιδιά να σκεφτούν τι πρέπει να κάνει ο </a:t>
            </a:r>
            <a:r>
              <a:rPr lang="en-GB" dirty="0" err="1"/>
              <a:t>Smartie</a:t>
            </a:r>
            <a:r>
              <a:rPr lang="el-GR" dirty="0"/>
              <a:t>. Ακούστε τις προτάσεις τους και ζητήστε να σας εξηγήσουν τις απόψεις τους. Για παράδειγμα:</a:t>
            </a:r>
          </a:p>
          <a:p>
            <a:r>
              <a:rPr lang="el-GR" dirty="0"/>
              <a:t>Πρέπει να το πει στη μαμά και το μπαμπά Πιγκουίνο:</a:t>
            </a:r>
          </a:p>
          <a:p>
            <a:r>
              <a:rPr lang="el-GR" dirty="0"/>
              <a:t>-για να διαγράψουν την εικόνα </a:t>
            </a:r>
          </a:p>
          <a:p>
            <a:r>
              <a:rPr lang="el-GR" dirty="0"/>
              <a:t>-για να βοηθήσουν τον </a:t>
            </a:r>
            <a:r>
              <a:rPr lang="en-GB" dirty="0" err="1"/>
              <a:t>Smartie</a:t>
            </a:r>
            <a:r>
              <a:rPr lang="el-GR" dirty="0"/>
              <a:t> να νιώσει καλύτερα</a:t>
            </a:r>
          </a:p>
          <a:p>
            <a:r>
              <a:rPr lang="el-GR" dirty="0"/>
              <a:t>-για να εμποδίσουν την επανεμφάνιση της εικόνας</a:t>
            </a:r>
          </a:p>
          <a:p>
            <a:r>
              <a:rPr lang="el-GR" dirty="0"/>
              <a:t>-για να εξηγήσουν τι δείχνει η εικόνα κ.τ.λ. </a:t>
            </a:r>
          </a:p>
        </p:txBody>
      </p:sp>
      <p:sp>
        <p:nvSpPr>
          <p:cNvPr id="4" name="Slide Number Placeholder 3"/>
          <p:cNvSpPr>
            <a:spLocks noGrp="1"/>
          </p:cNvSpPr>
          <p:nvPr>
            <p:ph type="sldNum" sz="quarter" idx="10"/>
          </p:nvPr>
        </p:nvSpPr>
        <p:spPr/>
        <p:txBody>
          <a:bodyPr/>
          <a:lstStyle/>
          <a:p>
            <a:fld id="{14ED7C7B-B301-4911-82BD-5FA4214F45CE}" type="slidenum">
              <a:rPr lang="el-GR" smtClean="0"/>
              <a:t>7</a:t>
            </a:fld>
            <a:endParaRPr lang="el-GR"/>
          </a:p>
        </p:txBody>
      </p:sp>
    </p:spTree>
    <p:extLst>
      <p:ext uri="{BB962C8B-B14F-4D97-AF65-F5344CB8AC3E}">
        <p14:creationId xmlns:p14="http://schemas.microsoft.com/office/powerpoint/2010/main" val="76853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Διαβάστε το κείμενο. </a:t>
            </a:r>
          </a:p>
        </p:txBody>
      </p:sp>
      <p:sp>
        <p:nvSpPr>
          <p:cNvPr id="4" name="Slide Number Placeholder 3"/>
          <p:cNvSpPr>
            <a:spLocks noGrp="1"/>
          </p:cNvSpPr>
          <p:nvPr>
            <p:ph type="sldNum" sz="quarter" idx="10"/>
          </p:nvPr>
        </p:nvSpPr>
        <p:spPr/>
        <p:txBody>
          <a:bodyPr/>
          <a:lstStyle/>
          <a:p>
            <a:fld id="{14ED7C7B-B301-4911-82BD-5FA4214F45CE}" type="slidenum">
              <a:rPr lang="el-GR" smtClean="0"/>
              <a:t>8</a:t>
            </a:fld>
            <a:endParaRPr lang="el-GR"/>
          </a:p>
        </p:txBody>
      </p:sp>
    </p:spTree>
    <p:extLst>
      <p:ext uri="{BB962C8B-B14F-4D97-AF65-F5344CB8AC3E}">
        <p14:creationId xmlns:p14="http://schemas.microsoft.com/office/powerpoint/2010/main" val="65922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Διαβάστε το κείμενο. </a:t>
            </a:r>
          </a:p>
          <a:p>
            <a:endParaRPr lang="el-GR" dirty="0"/>
          </a:p>
        </p:txBody>
      </p:sp>
      <p:sp>
        <p:nvSpPr>
          <p:cNvPr id="4" name="Slide Number Placeholder 3"/>
          <p:cNvSpPr>
            <a:spLocks noGrp="1"/>
          </p:cNvSpPr>
          <p:nvPr>
            <p:ph type="sldNum" sz="quarter" idx="10"/>
          </p:nvPr>
        </p:nvSpPr>
        <p:spPr/>
        <p:txBody>
          <a:bodyPr/>
          <a:lstStyle/>
          <a:p>
            <a:fld id="{14ED7C7B-B301-4911-82BD-5FA4214F45CE}" type="slidenum">
              <a:rPr lang="el-GR" smtClean="0"/>
              <a:t>9</a:t>
            </a:fld>
            <a:endParaRPr lang="el-GR"/>
          </a:p>
        </p:txBody>
      </p:sp>
    </p:spTree>
    <p:extLst>
      <p:ext uri="{BB962C8B-B14F-4D97-AF65-F5344CB8AC3E}">
        <p14:creationId xmlns:p14="http://schemas.microsoft.com/office/powerpoint/2010/main" val="7562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355" y="2268965"/>
            <a:ext cx="7772400" cy="1470025"/>
          </a:xfrm>
        </p:spPr>
        <p:txBody>
          <a:bodyPr/>
          <a:lstStyle>
            <a:lvl1pPr algn="l">
              <a:defRPr>
                <a:solidFill>
                  <a:schemeClr val="bg1"/>
                </a:solidFill>
                <a:latin typeface="Arial"/>
                <a:cs typeface="Arial"/>
              </a:defRPr>
            </a:lvl1pPr>
          </a:lstStyle>
          <a:p>
            <a:r>
              <a:rPr lang="en-GB" dirty="0"/>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5339140"/>
            <a:ext cx="4952995" cy="1518857"/>
          </a:xfrm>
          <a:prstGeom prst="rect">
            <a:avLst/>
          </a:prstGeom>
        </p:spPr>
      </p:pic>
      <p:pic>
        <p:nvPicPr>
          <p:cNvPr id="6" name="Picture 5" descr="logo-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98394" y="271314"/>
            <a:ext cx="1543061" cy="689597"/>
          </a:xfrm>
          <a:prstGeom prst="rect">
            <a:avLst/>
          </a:prstGeom>
        </p:spPr>
      </p:pic>
      <p:pic>
        <p:nvPicPr>
          <p:cNvPr id="8" name="Picture 7" descr="SID-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9180" y="172735"/>
            <a:ext cx="2901773" cy="1732378"/>
          </a:xfrm>
          <a:prstGeom prst="rect">
            <a:avLst/>
          </a:prstGeom>
        </p:spPr>
      </p:pic>
      <p:grpSp>
        <p:nvGrpSpPr>
          <p:cNvPr id="11" name="Group 10"/>
          <p:cNvGrpSpPr/>
          <p:nvPr userDrawn="1"/>
        </p:nvGrpSpPr>
        <p:grpSpPr>
          <a:xfrm>
            <a:off x="435401" y="5758261"/>
            <a:ext cx="2026025" cy="672354"/>
            <a:chOff x="309893" y="5838946"/>
            <a:chExt cx="2026025" cy="672354"/>
          </a:xfrm>
        </p:grpSpPr>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9627" t="18779" r="9789" b="33679"/>
            <a:stretch/>
          </p:blipFill>
          <p:spPr>
            <a:xfrm>
              <a:off x="309893" y="5838946"/>
              <a:ext cx="2026025" cy="672354"/>
            </a:xfrm>
            <a:prstGeom prst="rect">
              <a:avLst/>
            </a:prstGeom>
          </p:spPr>
        </p:pic>
        <p:sp>
          <p:nvSpPr>
            <p:cNvPr id="3" name="TextBox 2"/>
            <p:cNvSpPr txBox="1"/>
            <p:nvPr userDrawn="1"/>
          </p:nvSpPr>
          <p:spPr>
            <a:xfrm>
              <a:off x="883883" y="5890528"/>
              <a:ext cx="986873" cy="276999"/>
            </a:xfrm>
            <a:prstGeom prst="rect">
              <a:avLst/>
            </a:prstGeom>
            <a:noFill/>
          </p:spPr>
          <p:txBody>
            <a:bodyPr wrap="none" rtlCol="0">
              <a:spAutoFit/>
            </a:bodyPr>
            <a:lstStyle/>
            <a:p>
              <a:r>
                <a:rPr lang="el-GR" sz="1200" b="0" dirty="0" smtClean="0"/>
                <a:t>Μετάφραση</a:t>
              </a:r>
              <a:endParaRPr lang="en-US" sz="1200" b="0" dirty="0"/>
            </a:p>
          </p:txBody>
        </p:sp>
      </p:grpSp>
    </p:spTree>
    <p:extLst>
      <p:ext uri="{BB962C8B-B14F-4D97-AF65-F5344CB8AC3E}">
        <p14:creationId xmlns:p14="http://schemas.microsoft.com/office/powerpoint/2010/main" val="14586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C27AB-B4C3-014F-9161-8F150AC05DEC}"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7768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27496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8487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7412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448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rgbClr val="009DE0"/>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23099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latin typeface="Arial"/>
                <a:cs typeface="Arial"/>
              </a:defRPr>
            </a:lvl1pPr>
            <a:lvl2pPr algn="ctr">
              <a:defRPr>
                <a:latin typeface="Arial"/>
                <a:cs typeface="Arial"/>
              </a:defRPr>
            </a:lvl2pPr>
            <a:lvl3pPr algn="ctr">
              <a:defRPr>
                <a:latin typeface="Arial"/>
                <a:cs typeface="Arial"/>
              </a:defRPr>
            </a:lvl3pPr>
            <a:lvl4pPr algn="ctr">
              <a:defRPr>
                <a:latin typeface="Arial"/>
                <a:cs typeface="Arial"/>
              </a:defRPr>
            </a:lvl4pPr>
            <a:lvl5pPr algn="ctr">
              <a:defRPr>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18687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chemeClr val="bg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288287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9DE0"/>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solidFill>
                  <a:srgbClr val="FFFFFF"/>
                </a:solidFill>
                <a:latin typeface="Arial"/>
                <a:cs typeface="Arial"/>
              </a:defRPr>
            </a:lvl1pPr>
            <a:lvl2pPr algn="ctr">
              <a:defRPr>
                <a:solidFill>
                  <a:srgbClr val="FFFFFF"/>
                </a:solidFill>
                <a:latin typeface="Arial"/>
                <a:cs typeface="Arial"/>
              </a:defRPr>
            </a:lvl2pPr>
            <a:lvl3pPr algn="ctr">
              <a:defRPr>
                <a:solidFill>
                  <a:srgbClr val="FFFFFF"/>
                </a:solidFill>
                <a:latin typeface="Arial"/>
                <a:cs typeface="Arial"/>
              </a:defRPr>
            </a:lvl3pPr>
            <a:lvl4pPr algn="ctr">
              <a:defRPr>
                <a:solidFill>
                  <a:srgbClr val="FFFFFF"/>
                </a:solidFill>
                <a:latin typeface="Arial"/>
                <a:cs typeface="Arial"/>
              </a:defRPr>
            </a:lvl4pPr>
            <a:lvl5pPr algn="ctr">
              <a:defRPr>
                <a:solidFill>
                  <a:srgbClr val="FFFFFF"/>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11330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4349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1048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1CC27AB-B4C3-014F-9161-8F150AC05DEC}"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99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1CC27AB-B4C3-014F-9161-8F150AC05DEC}"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061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C27AB-B4C3-014F-9161-8F150AC05DEC}"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5D16-AE2E-F647-B954-D274E59E4C0D}" type="slidenum">
              <a:rPr lang="en-US" smtClean="0"/>
              <a:t>‹#›</a:t>
            </a:fld>
            <a:endParaRPr lang="en-US"/>
          </a:p>
        </p:txBody>
      </p:sp>
    </p:spTree>
    <p:extLst>
      <p:ext uri="{BB962C8B-B14F-4D97-AF65-F5344CB8AC3E}">
        <p14:creationId xmlns:p14="http://schemas.microsoft.com/office/powerpoint/2010/main" val="337072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63.jpeg"/><Relationship Id="rId4" Type="http://schemas.openxmlformats.org/officeDocument/2006/relationships/image" Target="../media/image58.wmf"/></Relationships>
</file>

<file path=ppt/slides/_rels/slide11.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63.jpeg"/><Relationship Id="rId4" Type="http://schemas.openxmlformats.org/officeDocument/2006/relationships/image" Target="../media/image58.wmf"/></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1.jpeg"/><Relationship Id="rId7" Type="http://schemas.openxmlformats.org/officeDocument/2006/relationships/image" Target="../media/image8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88.jpeg"/><Relationship Id="rId5" Type="http://schemas.openxmlformats.org/officeDocument/2006/relationships/image" Target="../media/image83.jpeg"/><Relationship Id="rId10" Type="http://schemas.openxmlformats.org/officeDocument/2006/relationships/image" Target="../media/image87.jpeg"/><Relationship Id="rId4" Type="http://schemas.openxmlformats.org/officeDocument/2006/relationships/image" Target="../media/image82.jpeg"/><Relationship Id="rId9" Type="http://schemas.openxmlformats.org/officeDocument/2006/relationships/image" Target="../media/image86.jpeg"/></Relationships>
</file>

<file path=ppt/slides/_rels/slide1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92.png"/><Relationship Id="rId4" Type="http://schemas.openxmlformats.org/officeDocument/2006/relationships/image" Target="../media/image91.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jpeg"/><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image" Target="../media/image14.jpeg"/><Relationship Id="rId21" Type="http://schemas.openxmlformats.org/officeDocument/2006/relationships/image" Target="../media/image29.jpeg"/><Relationship Id="rId7" Type="http://schemas.openxmlformats.org/officeDocument/2006/relationships/image" Target="../media/image18.jpeg"/><Relationship Id="rId12" Type="http://schemas.openxmlformats.org/officeDocument/2006/relationships/hyperlink" Target="http://images.google.co.uk/imgres?imgurl=http://booyahblog.files.wordpress.com/2008/11/beertjesweblogscreenshot-2008-05-05-12.jpg&amp;imgrefurl=http://booyahblog.wordpress.com/2008/11/26/friv/&amp;usg=__-krH4-iqNkvV08VLI-ptYSkzbKE=&amp;h=370&amp;w=400&amp;sz=41&amp;hl=en&amp;start=9&amp;um=1&amp;itbs=1&amp;tbnid=P36hauUiDOR20M:&amp;tbnh=115&amp;tbnw=124&amp;prev=/images?q=friv&amp;um=1&amp;hl=en&amp;tbs=isch:1" TargetMode="External"/><Relationship Id="rId17" Type="http://schemas.openxmlformats.org/officeDocument/2006/relationships/image" Target="../media/image25.jpeg"/><Relationship Id="rId25" Type="http://schemas.openxmlformats.org/officeDocument/2006/relationships/image" Target="../media/image33.jpeg"/><Relationship Id="rId2" Type="http://schemas.openxmlformats.org/officeDocument/2006/relationships/notesSlide" Target="../notesSlides/notesSlide2.xml"/><Relationship Id="rId16" Type="http://schemas.openxmlformats.org/officeDocument/2006/relationships/hyperlink" Target="http://binweevilssite.weebly.com/uploads/2/1/6/2/2162098/9248109.jpg" TargetMode="External"/><Relationship Id="rId20" Type="http://schemas.openxmlformats.org/officeDocument/2006/relationships/image" Target="../media/image28.jpeg"/><Relationship Id="rId29"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1.png"/><Relationship Id="rId24" Type="http://schemas.openxmlformats.org/officeDocument/2006/relationships/image" Target="../media/image32.jpeg"/><Relationship Id="rId5" Type="http://schemas.openxmlformats.org/officeDocument/2006/relationships/image" Target="../media/image16.png"/><Relationship Id="rId15" Type="http://schemas.openxmlformats.org/officeDocument/2006/relationships/image" Target="../media/image24.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hyperlink" Target="file:///E:\Videos\What%20is%20a%20Friend.mov" TargetMode="External"/><Relationship Id="rId19" Type="http://schemas.openxmlformats.org/officeDocument/2006/relationships/image" Target="../media/image27.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3.jpeg"/><Relationship Id="rId22" Type="http://schemas.openxmlformats.org/officeDocument/2006/relationships/image" Target="../media/image30.jpeg"/><Relationship Id="rId27"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wmf"/><Relationship Id="rId4" Type="http://schemas.openxmlformats.org/officeDocument/2006/relationships/image" Target="../media/image5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 y="2037156"/>
            <a:ext cx="6245697" cy="976213"/>
          </a:xfrm>
          <a:prstGeom prst="rect">
            <a:avLst/>
          </a:prstGeom>
        </p:spPr>
      </p:pic>
      <p:sp>
        <p:nvSpPr>
          <p:cNvPr id="2" name="Title 1"/>
          <p:cNvSpPr>
            <a:spLocks noGrp="1"/>
          </p:cNvSpPr>
          <p:nvPr>
            <p:ph type="ctrTitle"/>
          </p:nvPr>
        </p:nvSpPr>
        <p:spPr>
          <a:xfrm>
            <a:off x="126609" y="1716875"/>
            <a:ext cx="8007885" cy="1470025"/>
          </a:xfrm>
        </p:spPr>
        <p:txBody>
          <a:bodyPr/>
          <a:lstStyle/>
          <a:p>
            <a:r>
              <a:rPr lang="el-GR" dirty="0"/>
              <a:t>Η δύναμη της εικόνας</a:t>
            </a:r>
            <a:endParaRPr lang="en-US" dirty="0"/>
          </a:p>
        </p:txBody>
      </p:sp>
      <p:grpSp>
        <p:nvGrpSpPr>
          <p:cNvPr id="5" name="Group 2"/>
          <p:cNvGrpSpPr>
            <a:grpSpLocks/>
          </p:cNvGrpSpPr>
          <p:nvPr/>
        </p:nvGrpSpPr>
        <p:grpSpPr bwMode="auto">
          <a:xfrm>
            <a:off x="2277971" y="3401923"/>
            <a:ext cx="4967288" cy="2433638"/>
            <a:chOff x="107115803" y="110464600"/>
            <a:chExt cx="4967141" cy="2432959"/>
          </a:xfrm>
        </p:grpSpPr>
        <p:sp>
          <p:nvSpPr>
            <p:cNvPr id="6" name="Rectangle 3"/>
            <p:cNvSpPr>
              <a:spLocks noChangeArrowheads="1"/>
            </p:cNvSpPr>
            <p:nvPr/>
          </p:nvSpPr>
          <p:spPr bwMode="auto">
            <a:xfrm rot="-618943">
              <a:off x="107115803" y="110744697"/>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8" name="Picture 4" descr="198_35716_15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18943">
              <a:off x="107192740" y="110845354"/>
              <a:ext cx="1756718" cy="1524091"/>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7" name="Rectangle 5"/>
            <p:cNvSpPr>
              <a:spLocks noChangeArrowheads="1"/>
            </p:cNvSpPr>
            <p:nvPr/>
          </p:nvSpPr>
          <p:spPr bwMode="auto">
            <a:xfrm>
              <a:off x="108713983" y="110464600"/>
              <a:ext cx="1967526" cy="1977015"/>
            </a:xfrm>
            <a:prstGeom prst="rect">
              <a:avLst/>
            </a:prstGeom>
            <a:solidFill>
              <a:srgbClr val="FFFFFF"/>
            </a:solidFill>
            <a:ln w="31750" algn="ctr">
              <a:solidFill>
                <a:srgbClr val="ED7D31"/>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0" name="Picture 6" descr="290_35762_15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814892" y="110582537"/>
              <a:ext cx="1754749" cy="1534421"/>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8" name="Rectangle 7"/>
            <p:cNvSpPr>
              <a:spLocks noChangeArrowheads="1"/>
            </p:cNvSpPr>
            <p:nvPr/>
          </p:nvSpPr>
          <p:spPr bwMode="auto">
            <a:xfrm rot="336466">
              <a:off x="110115418" y="110920544"/>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2" name="Picture 8" descr="173_35704_ful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336466">
              <a:off x="110229785" y="111014166"/>
              <a:ext cx="1759545" cy="1596014"/>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415923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addy Pengu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5241" y="1863330"/>
            <a:ext cx="2000250" cy="377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AutoShape 5"/>
          <p:cNvSpPr>
            <a:spLocks noChangeArrowheads="1"/>
          </p:cNvSpPr>
          <p:nvPr/>
        </p:nvSpPr>
        <p:spPr bwMode="auto">
          <a:xfrm>
            <a:off x="4139805" y="1107282"/>
            <a:ext cx="3077765" cy="4589860"/>
          </a:xfrm>
          <a:prstGeom prst="verticalScroll">
            <a:avLst>
              <a:gd name="adj" fmla="val 12500"/>
            </a:avLst>
          </a:prstGeom>
          <a:solidFill>
            <a:srgbClr val="CCFFCC"/>
          </a:solidFill>
          <a:ln w="31750">
            <a:solidFill>
              <a:srgbClr val="008000"/>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GB" sz="1350">
              <a:solidFill>
                <a:srgbClr val="000000"/>
              </a:solidFill>
            </a:endParaRPr>
          </a:p>
        </p:txBody>
      </p:sp>
      <p:sp>
        <p:nvSpPr>
          <p:cNvPr id="20" name="Text Box 6"/>
          <p:cNvSpPr txBox="1">
            <a:spLocks noChangeArrowheads="1"/>
          </p:cNvSpPr>
          <p:nvPr/>
        </p:nvSpPr>
        <p:spPr bwMode="auto">
          <a:xfrm>
            <a:off x="4672705" y="1641609"/>
            <a:ext cx="1997869" cy="432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n-US" sz="2200" b="1" dirty="0">
                <a:latin typeface="Arial"/>
                <a:cs typeface="Arial"/>
              </a:rPr>
              <a:t>Πριν πατήσεις και κάνεις κλικ…</a:t>
            </a:r>
          </a:p>
          <a:p>
            <a:pPr algn="ctr" eaLnBrk="1" hangingPunct="1">
              <a:spcBef>
                <a:spcPct val="50000"/>
              </a:spcBef>
              <a:buFontTx/>
              <a:buNone/>
            </a:pPr>
            <a:r>
              <a:rPr lang="el-GR" altLang="en-US" sz="2200" b="1" dirty="0">
                <a:latin typeface="Arial"/>
                <a:cs typeface="Arial"/>
              </a:rPr>
              <a:t>Πρέπει να σταματήσεις και να σκεφτείς…</a:t>
            </a:r>
          </a:p>
          <a:p>
            <a:pPr algn="ctr" eaLnBrk="1" hangingPunct="1">
              <a:spcBef>
                <a:spcPct val="50000"/>
              </a:spcBef>
              <a:buFontTx/>
              <a:buNone/>
            </a:pPr>
            <a:r>
              <a:rPr lang="el-GR" altLang="en-US" sz="2200" b="1" dirty="0">
                <a:latin typeface="Arial"/>
                <a:cs typeface="Arial"/>
              </a:rPr>
              <a:t>Και σε κάποιον να το ΠΕΙΣ!</a:t>
            </a:r>
            <a:endParaRPr lang="en-GB" altLang="en-US" sz="2200" b="1" dirty="0">
              <a:latin typeface="Arial"/>
              <a:cs typeface="Arial"/>
            </a:endParaRPr>
          </a:p>
          <a:p>
            <a:pPr eaLnBrk="1" fontAlgn="base" hangingPunct="1">
              <a:spcBef>
                <a:spcPct val="50000"/>
              </a:spcBef>
              <a:spcAft>
                <a:spcPct val="0"/>
              </a:spcAft>
            </a:pPr>
            <a:endParaRPr lang="en-US" sz="2200" b="1" dirty="0">
              <a:solidFill>
                <a:srgbClr val="000000"/>
              </a:solidFill>
              <a:latin typeface="Arial"/>
              <a:cs typeface="Arial"/>
            </a:endParaRPr>
          </a:p>
        </p:txBody>
      </p:sp>
      <p:pic>
        <p:nvPicPr>
          <p:cNvPr id="21" name="Picture 10" descr="notes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8489" y="3267076"/>
            <a:ext cx="764381" cy="765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1" descr="notes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2067" y="4887517"/>
            <a:ext cx="601265" cy="60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2" descr="duck"/>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989265">
            <a:off x="7002067" y="1376362"/>
            <a:ext cx="592931" cy="425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9" descr="notes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2066" y="1701405"/>
            <a:ext cx="551259" cy="72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2" descr="pink bow"/>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2207" y="1863328"/>
            <a:ext cx="597694" cy="59531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482514" y="587035"/>
            <a:ext cx="2251268" cy="1203114"/>
            <a:chOff x="365935" y="493753"/>
            <a:chExt cx="2484425" cy="1203114"/>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5935" y="493753"/>
              <a:ext cx="2484425" cy="1203114"/>
            </a:xfrm>
            <a:prstGeom prst="rect">
              <a:avLst/>
            </a:prstGeom>
          </p:spPr>
        </p:pic>
        <p:sp>
          <p:nvSpPr>
            <p:cNvPr id="29" name="Text Box 8"/>
            <p:cNvSpPr txBox="1">
              <a:spLocks noChangeArrowheads="1"/>
            </p:cNvSpPr>
            <p:nvPr/>
          </p:nvSpPr>
          <p:spPr bwMode="auto">
            <a:xfrm>
              <a:off x="709750" y="577441"/>
              <a:ext cx="202403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l-GR" sz="2000" dirty="0">
                  <a:solidFill>
                    <a:schemeClr val="bg1"/>
                  </a:solidFill>
                  <a:latin typeface="Arial"/>
                  <a:cs typeface="Arial"/>
                </a:rPr>
                <a:t>Τραγούδα μαζί μου</a:t>
              </a:r>
              <a:endParaRPr lang="en-US" sz="2000" dirty="0">
                <a:solidFill>
                  <a:schemeClr val="bg1"/>
                </a:solidFill>
                <a:latin typeface="Arial"/>
                <a:cs typeface="Arial"/>
              </a:endParaRPr>
            </a:p>
          </p:txBody>
        </p:sp>
      </p:grpSp>
    </p:spTree>
    <p:extLst>
      <p:ext uri="{BB962C8B-B14F-4D97-AF65-F5344CB8AC3E}">
        <p14:creationId xmlns:p14="http://schemas.microsoft.com/office/powerpoint/2010/main" val="14323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89661"/>
            <a:ext cx="8124438" cy="1832426"/>
          </a:xfrm>
        </p:spPr>
        <p:txBody>
          <a:bodyPr>
            <a:noAutofit/>
          </a:bodyPr>
          <a:lstStyle/>
          <a:p>
            <a:r>
              <a:rPr lang="el-GR" sz="2400" dirty="0"/>
              <a:t>Η μαμά και ο μπαμπάς μίλησαν στον </a:t>
            </a:r>
            <a:r>
              <a:rPr lang="en-US" sz="2400" dirty="0" err="1"/>
              <a:t>Smartie</a:t>
            </a:r>
            <a:r>
              <a:rPr lang="en-US" sz="2400" dirty="0"/>
              <a:t> </a:t>
            </a:r>
            <a:r>
              <a:rPr lang="el-GR" sz="2400" dirty="0"/>
              <a:t>για αυτό που είδε και το πόσο τον στεναχώρησε. Μαζί βρήκαν μια ιστοσελίδα με άτομα που προστατεύουν τα δελφίνια. Αυτό έκανε τον </a:t>
            </a:r>
            <a:r>
              <a:rPr lang="en-US" sz="2400" dirty="0" err="1"/>
              <a:t>Smartie</a:t>
            </a:r>
            <a:r>
              <a:rPr lang="el-GR" sz="2400" dirty="0"/>
              <a:t> να χαρεί πολύ. Τώρα ξέρει ότι υπάρχουν καλά άτομα που βοηθούν τα δελφίνια. </a:t>
            </a:r>
            <a:r>
              <a:rPr lang="en-US" sz="2400" dirty="0"/>
              <a:t> </a:t>
            </a:r>
          </a:p>
        </p:txBody>
      </p:sp>
      <p:pic>
        <p:nvPicPr>
          <p:cNvPr id="14" name="Picture 17" descr="Smart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6309" y="2194885"/>
            <a:ext cx="1383286" cy="19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descr="Daddy Penguin"/>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4894" y="1036057"/>
            <a:ext cx="1670516" cy="315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7633" y="2194885"/>
            <a:ext cx="2056454" cy="1684486"/>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09760">
            <a:off x="4241406" y="2401859"/>
            <a:ext cx="878486" cy="878486"/>
          </a:xfrm>
          <a:prstGeom prst="rect">
            <a:avLst/>
          </a:prstGeom>
          <a:noFill/>
        </p:spPr>
      </p:pic>
      <p:sp>
        <p:nvSpPr>
          <p:cNvPr id="22" name="Heart 21"/>
          <p:cNvSpPr/>
          <p:nvPr/>
        </p:nvSpPr>
        <p:spPr>
          <a:xfrm>
            <a:off x="4558935" y="2959168"/>
            <a:ext cx="343649" cy="295781"/>
          </a:xfrm>
          <a:prstGeom prst="heart">
            <a:avLst/>
          </a:prstGeom>
          <a:solidFill>
            <a:srgbClr val="FDA1A1"/>
          </a:solidFill>
          <a:ln>
            <a:solidFill>
              <a:srgbClr val="FD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3" name="Picture 1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418070" y="1837289"/>
            <a:ext cx="654854" cy="2976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612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836051"/>
            <a:ext cx="7528889" cy="2377766"/>
          </a:xfrm>
        </p:spPr>
        <p:txBody>
          <a:bodyPr>
            <a:noAutofit/>
          </a:bodyPr>
          <a:lstStyle/>
          <a:p>
            <a:r>
              <a:rPr lang="el-GR" sz="2000" dirty="0"/>
              <a:t>Την επόμενη μέρα, ο </a:t>
            </a:r>
            <a:r>
              <a:rPr lang="en-US" sz="2000" dirty="0" err="1"/>
              <a:t>Smartie</a:t>
            </a:r>
            <a:r>
              <a:rPr lang="en-US" sz="2000" dirty="0"/>
              <a:t> </a:t>
            </a:r>
            <a:r>
              <a:rPr lang="el-GR" sz="2000" dirty="0"/>
              <a:t>έπαιζε το αγαπημένο του παιχνίδι στο διαδίκτυο. Ένας παίκτης του έστειλε έναν σύνδεσμο που παρέπεμπε σε βίντεο.  </a:t>
            </a:r>
            <a:r>
              <a:rPr lang="en-US" sz="2000" dirty="0"/>
              <a:t/>
            </a:r>
            <a:br>
              <a:rPr lang="en-US" sz="2000" dirty="0"/>
            </a:br>
            <a:r>
              <a:rPr lang="en-US" sz="2000" dirty="0"/>
              <a:t/>
            </a:r>
            <a:br>
              <a:rPr lang="en-US" sz="2000" dirty="0"/>
            </a:br>
            <a:r>
              <a:rPr lang="el-GR" sz="2000" dirty="0"/>
              <a:t>Ο παίκτης του είπε ότι ο σύνδεσμος παρέπεμπε σε ένα βίντεο που έδειχνε μαϊμούδες να κάνουν κούνια και άλλα τρελά πράγματα πάνω σε δέντρα. </a:t>
            </a:r>
            <a:r>
              <a:rPr lang="en-US" sz="2000" dirty="0"/>
              <a:t/>
            </a:r>
            <a:br>
              <a:rPr lang="en-US" sz="2000" dirty="0"/>
            </a:br>
            <a:r>
              <a:rPr lang="en-US" sz="2000" dirty="0"/>
              <a:t/>
            </a:r>
            <a:br>
              <a:rPr lang="en-US" sz="2000" dirty="0"/>
            </a:br>
            <a:r>
              <a:rPr lang="el-GR" sz="2000" dirty="0"/>
              <a:t>Στον </a:t>
            </a:r>
            <a:r>
              <a:rPr lang="en-US" sz="2000" dirty="0" err="1"/>
              <a:t>Smartie</a:t>
            </a:r>
            <a:r>
              <a:rPr lang="en-US" sz="2000" dirty="0"/>
              <a:t> </a:t>
            </a:r>
            <a:r>
              <a:rPr lang="el-GR" sz="2000" dirty="0"/>
              <a:t>αρέσουν πολύ οι μαϊμούδες και ήθελε να δει το βίντεο. Έτσι, άνοιξε το σύνδεσμο</a:t>
            </a:r>
            <a:r>
              <a:rPr lang="en-US" sz="2000" dirty="0"/>
              <a:t> </a:t>
            </a:r>
            <a:r>
              <a:rPr lang="el-GR" sz="2000" dirty="0"/>
              <a:t>και πάτησε </a:t>
            </a:r>
            <a:r>
              <a:rPr lang="en-GB" sz="2000" dirty="0"/>
              <a:t>play. </a:t>
            </a:r>
            <a:endParaRPr lang="en-US" sz="2000" dirty="0"/>
          </a:p>
        </p:txBody>
      </p:sp>
      <p:pic>
        <p:nvPicPr>
          <p:cNvPr id="14" name="Picture 17" descr="Smarti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80188" y="3593721"/>
            <a:ext cx="1893459" cy="2615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260536" y="4929747"/>
            <a:ext cx="2403981" cy="1816173"/>
            <a:chOff x="970292" y="4005492"/>
            <a:chExt cx="2178396" cy="1713469"/>
          </a:xfrm>
        </p:grpSpPr>
        <p:pic>
          <p:nvPicPr>
            <p:cNvPr id="10" name="Picture 10" descr="cartoon ipa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0292" y="4005492"/>
              <a:ext cx="2178396" cy="171346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2" descr="pink fish"/>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819104">
              <a:off x="1667333" y="4303917"/>
              <a:ext cx="948057" cy="64757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2948" y="3934843"/>
            <a:ext cx="1024410" cy="824862"/>
          </a:xfrm>
          <a:prstGeom prst="rect">
            <a:avLst/>
          </a:prstGeom>
        </p:spPr>
      </p:pic>
      <p:sp>
        <p:nvSpPr>
          <p:cNvPr id="18" name="Text Box 8"/>
          <p:cNvSpPr txBox="1">
            <a:spLocks noChangeArrowheads="1"/>
          </p:cNvSpPr>
          <p:nvPr/>
        </p:nvSpPr>
        <p:spPr bwMode="auto">
          <a:xfrm>
            <a:off x="1104352" y="4040598"/>
            <a:ext cx="114744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l-GR" sz="2000" dirty="0">
                <a:solidFill>
                  <a:schemeClr val="bg1"/>
                </a:solidFill>
                <a:latin typeface="Arial"/>
                <a:cs typeface="Arial"/>
              </a:rPr>
              <a:t>Γεια</a:t>
            </a:r>
            <a:r>
              <a:rPr lang="en-GB" sz="2000" dirty="0">
                <a:solidFill>
                  <a:schemeClr val="bg1"/>
                </a:solidFill>
                <a:latin typeface="Arial"/>
                <a:cs typeface="Arial"/>
              </a:rPr>
              <a:t>!</a:t>
            </a:r>
            <a:endParaRPr lang="en-US" sz="2000" dirty="0">
              <a:solidFill>
                <a:schemeClr val="bg1"/>
              </a:solidFill>
              <a:latin typeface="Arial"/>
              <a:cs typeface="Arial"/>
            </a:endParaRPr>
          </a:p>
        </p:txBody>
      </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2715" y="3651138"/>
            <a:ext cx="2459820" cy="1392272"/>
          </a:xfrm>
          <a:prstGeom prst="rect">
            <a:avLst/>
          </a:prstGeom>
        </p:spPr>
      </p:pic>
      <p:sp>
        <p:nvSpPr>
          <p:cNvPr id="20" name="Text Box 8"/>
          <p:cNvSpPr txBox="1">
            <a:spLocks noChangeArrowheads="1"/>
          </p:cNvSpPr>
          <p:nvPr/>
        </p:nvSpPr>
        <p:spPr bwMode="auto">
          <a:xfrm>
            <a:off x="2573430" y="3701605"/>
            <a:ext cx="186807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l-GR" sz="2000" dirty="0">
                <a:solidFill>
                  <a:schemeClr val="bg1"/>
                </a:solidFill>
                <a:latin typeface="Arial"/>
                <a:cs typeface="Arial"/>
              </a:rPr>
              <a:t>Σου έστειλα ένα τέλειο βίντεο</a:t>
            </a:r>
            <a:r>
              <a:rPr lang="en-GB" sz="2000" dirty="0">
                <a:solidFill>
                  <a:schemeClr val="bg1"/>
                </a:solidFill>
                <a:latin typeface="Arial"/>
                <a:cs typeface="Arial"/>
              </a:rPr>
              <a:t>!</a:t>
            </a:r>
            <a:endParaRPr lang="en-US" sz="2000" dirty="0">
              <a:solidFill>
                <a:schemeClr val="bg1"/>
              </a:solidFill>
              <a:latin typeface="Arial"/>
              <a:cs typeface="Arial"/>
            </a:endParaRP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9364" y="4901701"/>
            <a:ext cx="2979009" cy="1313009"/>
          </a:xfrm>
          <a:prstGeom prst="rect">
            <a:avLst/>
          </a:prstGeom>
        </p:spPr>
      </p:pic>
      <p:sp>
        <p:nvSpPr>
          <p:cNvPr id="22" name="Text Box 8"/>
          <p:cNvSpPr txBox="1">
            <a:spLocks noChangeArrowheads="1"/>
          </p:cNvSpPr>
          <p:nvPr/>
        </p:nvSpPr>
        <p:spPr bwMode="auto">
          <a:xfrm>
            <a:off x="3064770" y="5068940"/>
            <a:ext cx="26339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GB" b="1" u="sng" dirty="0">
                <a:solidFill>
                  <a:schemeClr val="bg1"/>
                </a:solidFill>
                <a:latin typeface="Arial"/>
                <a:cs typeface="Arial"/>
              </a:rPr>
              <a:t>www.zootube.com/</a:t>
            </a:r>
            <a:br>
              <a:rPr lang="en-GB" b="1" u="sng" dirty="0">
                <a:solidFill>
                  <a:schemeClr val="bg1"/>
                </a:solidFill>
                <a:latin typeface="Arial"/>
                <a:cs typeface="Arial"/>
              </a:rPr>
            </a:br>
            <a:r>
              <a:rPr lang="en-GB" b="1" u="sng" dirty="0">
                <a:solidFill>
                  <a:schemeClr val="bg1"/>
                </a:solidFill>
                <a:latin typeface="Arial"/>
                <a:cs typeface="Arial"/>
              </a:rPr>
              <a:t>crazymonkeyvideo</a:t>
            </a:r>
          </a:p>
        </p:txBody>
      </p:sp>
    </p:spTree>
    <p:extLst>
      <p:ext uri="{BB962C8B-B14F-4D97-AF65-F5344CB8AC3E}">
        <p14:creationId xmlns:p14="http://schemas.microsoft.com/office/powerpoint/2010/main" val="2171492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30" y="408243"/>
            <a:ext cx="8210541" cy="2910958"/>
          </a:xfrm>
        </p:spPr>
        <p:txBody>
          <a:bodyPr>
            <a:noAutofit/>
          </a:bodyPr>
          <a:lstStyle/>
          <a:p>
            <a:r>
              <a:rPr lang="el-GR" sz="2400" dirty="0">
                <a:solidFill>
                  <a:srgbClr val="009DE0"/>
                </a:solidFill>
              </a:rPr>
              <a:t>«</a:t>
            </a:r>
            <a:r>
              <a:rPr lang="el-GR" sz="2400" dirty="0" err="1">
                <a:solidFill>
                  <a:srgbClr val="009DE0"/>
                </a:solidFill>
              </a:rPr>
              <a:t>Εεεε</a:t>
            </a:r>
            <a:r>
              <a:rPr lang="en-US" sz="2400" dirty="0">
                <a:solidFill>
                  <a:srgbClr val="009DE0"/>
                </a:solidFill>
              </a:rPr>
              <a:t>!</a:t>
            </a:r>
            <a:r>
              <a:rPr lang="el-GR" sz="2400" dirty="0">
                <a:solidFill>
                  <a:srgbClr val="009DE0"/>
                </a:solidFill>
              </a:rPr>
              <a:t>» είπε ο</a:t>
            </a:r>
            <a:r>
              <a:rPr lang="en-US" sz="2400" dirty="0">
                <a:solidFill>
                  <a:srgbClr val="009DE0"/>
                </a:solidFill>
              </a:rPr>
              <a:t> Smartie, </a:t>
            </a:r>
            <a:r>
              <a:rPr lang="el-GR" sz="2400" dirty="0">
                <a:solidFill>
                  <a:srgbClr val="009DE0"/>
                </a:solidFill>
              </a:rPr>
              <a:t>«αυτό δεν είναι μαϊμού!»</a:t>
            </a:r>
            <a:endParaRPr lang="en-US" sz="2400" dirty="0">
              <a:solidFill>
                <a:srgbClr val="009DE0"/>
              </a:solidFill>
            </a:endParaRPr>
          </a:p>
          <a:p>
            <a:endParaRPr lang="el-GR" sz="2400" dirty="0">
              <a:solidFill>
                <a:srgbClr val="009DE0"/>
              </a:solidFill>
            </a:endParaRPr>
          </a:p>
          <a:p>
            <a:r>
              <a:rPr lang="el-GR" sz="2400" dirty="0">
                <a:solidFill>
                  <a:srgbClr val="009DE0"/>
                </a:solidFill>
              </a:rPr>
              <a:t>Το βίντεο δεν έδειχνε πουθενά μαϊμούδες. Αντίθετα, έδειχνε ένα πολύ τρομακτικό</a:t>
            </a:r>
            <a:r>
              <a:rPr lang="en-GB" sz="2400" dirty="0">
                <a:solidFill>
                  <a:srgbClr val="009DE0"/>
                </a:solidFill>
              </a:rPr>
              <a:t> </a:t>
            </a:r>
            <a:r>
              <a:rPr lang="el-GR" sz="2400" dirty="0">
                <a:solidFill>
                  <a:srgbClr val="009DE0"/>
                </a:solidFill>
              </a:rPr>
              <a:t>τέρας που τον έκανε να αναπηδήσει από το φόβο του.  </a:t>
            </a:r>
          </a:p>
          <a:p>
            <a:endParaRPr lang="el-GR" sz="2400" dirty="0">
              <a:solidFill>
                <a:srgbClr val="009DE0"/>
              </a:solidFill>
            </a:endParaRPr>
          </a:p>
          <a:p>
            <a:r>
              <a:rPr lang="el-GR" sz="2400" dirty="0">
                <a:solidFill>
                  <a:srgbClr val="009DE0"/>
                </a:solidFill>
              </a:rPr>
              <a:t>Ο </a:t>
            </a:r>
            <a:r>
              <a:rPr lang="en-US" sz="2400" dirty="0" err="1">
                <a:solidFill>
                  <a:srgbClr val="009DE0"/>
                </a:solidFill>
              </a:rPr>
              <a:t>Smartie</a:t>
            </a:r>
            <a:r>
              <a:rPr lang="el-GR" sz="2400" dirty="0">
                <a:solidFill>
                  <a:srgbClr val="009DE0"/>
                </a:solidFill>
              </a:rPr>
              <a:t> σκέφτηκε ότι η μαμά και μπαμπάς θα τον μάλωναν που άνοιξε το σύνδεσμο, αλλά από την άλλη ήταν πολύ τρομακτικό και ένιωθε λίγο φοβισμένος. </a:t>
            </a:r>
            <a:endParaRPr lang="en-US" sz="2400" dirty="0">
              <a:solidFill>
                <a:srgbClr val="009DE0"/>
              </a:solidFill>
            </a:endParaRPr>
          </a:p>
        </p:txBody>
      </p:sp>
      <p:grpSp>
        <p:nvGrpSpPr>
          <p:cNvPr id="3" name="Group 2"/>
          <p:cNvGrpSpPr/>
          <p:nvPr/>
        </p:nvGrpSpPr>
        <p:grpSpPr>
          <a:xfrm>
            <a:off x="5466051" y="3882235"/>
            <a:ext cx="2896314" cy="2260007"/>
            <a:chOff x="5039901" y="3731269"/>
            <a:chExt cx="2905017" cy="2266798"/>
          </a:xfrm>
        </p:grpSpPr>
        <p:pic>
          <p:nvPicPr>
            <p:cNvPr id="11" name="Picture 5" descr="Smarti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7073" y="3731269"/>
              <a:ext cx="1637845" cy="2266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5039901" y="4873398"/>
              <a:ext cx="1188244" cy="934641"/>
              <a:chOff x="4998610" y="3194327"/>
              <a:chExt cx="1188244" cy="934641"/>
            </a:xfrm>
          </p:grpSpPr>
          <p:pic>
            <p:nvPicPr>
              <p:cNvPr id="8" name="Picture 10" descr="cartoon ipad"/>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98610" y="3194327"/>
                <a:ext cx="1188244" cy="93464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1" descr="chrom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4760" y="3362516"/>
                <a:ext cx="431006" cy="431006"/>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0" name="Content Placeholder 1"/>
          <p:cNvSpPr txBox="1">
            <a:spLocks/>
          </p:cNvSpPr>
          <p:nvPr/>
        </p:nvSpPr>
        <p:spPr>
          <a:xfrm>
            <a:off x="336430" y="4357096"/>
            <a:ext cx="4952963" cy="113860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sz="2400" dirty="0">
                <a:solidFill>
                  <a:srgbClr val="009DE0"/>
                </a:solidFill>
              </a:rPr>
              <a:t>Τι πρέπει να κάνει ο </a:t>
            </a:r>
            <a:r>
              <a:rPr lang="en-US" sz="2400" dirty="0" err="1">
                <a:solidFill>
                  <a:srgbClr val="009DE0"/>
                </a:solidFill>
              </a:rPr>
              <a:t>Smartie</a:t>
            </a:r>
            <a:r>
              <a:rPr lang="el-GR" sz="2400" dirty="0">
                <a:solidFill>
                  <a:srgbClr val="009DE0"/>
                </a:solidFill>
              </a:rPr>
              <a:t>;</a:t>
            </a:r>
            <a:r>
              <a:rPr lang="en-US" sz="2400" dirty="0">
                <a:solidFill>
                  <a:srgbClr val="009DE0"/>
                </a:solidFill>
              </a:rPr>
              <a:t> </a:t>
            </a:r>
            <a:r>
              <a:rPr lang="el-GR" sz="2400" dirty="0">
                <a:solidFill>
                  <a:srgbClr val="009DE0"/>
                </a:solidFill>
              </a:rPr>
              <a:t>Να αγνοήσει το βίντεο ελπίζοντας ότι σύντομα θα του περάσει ο φόβος ή να πει στη μαμά και το μπαμπά Πιγκουίνο τι συνέβη;</a:t>
            </a:r>
            <a:endParaRPr lang="en-US" sz="2400" dirty="0">
              <a:solidFill>
                <a:srgbClr val="009DE0"/>
              </a:solidFill>
            </a:endParaRPr>
          </a:p>
        </p:txBody>
      </p:sp>
    </p:spTree>
    <p:extLst>
      <p:ext uri="{BB962C8B-B14F-4D97-AF65-F5344CB8AC3E}">
        <p14:creationId xmlns:p14="http://schemas.microsoft.com/office/powerpoint/2010/main" val="61953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addy Pengu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5241" y="1863330"/>
            <a:ext cx="2000250" cy="377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AutoShape 5"/>
          <p:cNvSpPr>
            <a:spLocks noChangeArrowheads="1"/>
          </p:cNvSpPr>
          <p:nvPr/>
        </p:nvSpPr>
        <p:spPr bwMode="auto">
          <a:xfrm>
            <a:off x="4139805" y="1107282"/>
            <a:ext cx="3077765" cy="4589860"/>
          </a:xfrm>
          <a:prstGeom prst="verticalScroll">
            <a:avLst>
              <a:gd name="adj" fmla="val 12500"/>
            </a:avLst>
          </a:prstGeom>
          <a:solidFill>
            <a:srgbClr val="CCFFCC"/>
          </a:solidFill>
          <a:ln w="31750">
            <a:solidFill>
              <a:srgbClr val="008000"/>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GB" sz="1350">
              <a:solidFill>
                <a:srgbClr val="000000"/>
              </a:solidFill>
            </a:endParaRPr>
          </a:p>
        </p:txBody>
      </p:sp>
      <p:pic>
        <p:nvPicPr>
          <p:cNvPr id="21" name="Picture 10" descr="notes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8489" y="3267076"/>
            <a:ext cx="764381" cy="765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1" descr="notes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2067" y="4887517"/>
            <a:ext cx="601265" cy="60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2" descr="duck"/>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989265">
            <a:off x="7002067" y="1376362"/>
            <a:ext cx="592931" cy="425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9" descr="notes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2066" y="1701405"/>
            <a:ext cx="551259" cy="72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2" descr="pink bow"/>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2207" y="1863328"/>
            <a:ext cx="597694" cy="59531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482514" y="587035"/>
            <a:ext cx="2251268" cy="1203114"/>
            <a:chOff x="365935" y="493753"/>
            <a:chExt cx="2484425" cy="1203114"/>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5935" y="493753"/>
              <a:ext cx="2484425" cy="1203114"/>
            </a:xfrm>
            <a:prstGeom prst="rect">
              <a:avLst/>
            </a:prstGeom>
          </p:spPr>
        </p:pic>
        <p:sp>
          <p:nvSpPr>
            <p:cNvPr id="29" name="Text Box 8"/>
            <p:cNvSpPr txBox="1">
              <a:spLocks noChangeArrowheads="1"/>
            </p:cNvSpPr>
            <p:nvPr/>
          </p:nvSpPr>
          <p:spPr bwMode="auto">
            <a:xfrm>
              <a:off x="709750" y="751610"/>
              <a:ext cx="202403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l-GR" sz="2000" dirty="0">
                  <a:solidFill>
                    <a:schemeClr val="bg1"/>
                  </a:solidFill>
                  <a:latin typeface="Arial"/>
                  <a:cs typeface="Arial"/>
                </a:rPr>
                <a:t>Τραγούδα μαζί μου</a:t>
              </a:r>
              <a:endParaRPr lang="en-US" sz="2000" dirty="0">
                <a:solidFill>
                  <a:schemeClr val="bg1"/>
                </a:solidFill>
                <a:latin typeface="Arial"/>
                <a:cs typeface="Arial"/>
              </a:endParaRPr>
            </a:p>
          </p:txBody>
        </p:sp>
      </p:grpSp>
      <p:sp>
        <p:nvSpPr>
          <p:cNvPr id="13" name="Text Box 6"/>
          <p:cNvSpPr txBox="1">
            <a:spLocks noChangeArrowheads="1"/>
          </p:cNvSpPr>
          <p:nvPr/>
        </p:nvSpPr>
        <p:spPr bwMode="auto">
          <a:xfrm>
            <a:off x="4672705" y="1641609"/>
            <a:ext cx="1997869" cy="432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n-US" sz="2200" b="1" dirty="0">
                <a:latin typeface="Arial"/>
                <a:cs typeface="Arial"/>
              </a:rPr>
              <a:t>Πριν πατήσεις και κάνεις κλικ…</a:t>
            </a:r>
          </a:p>
          <a:p>
            <a:pPr algn="ctr" eaLnBrk="1" hangingPunct="1">
              <a:spcBef>
                <a:spcPct val="50000"/>
              </a:spcBef>
              <a:buFontTx/>
              <a:buNone/>
            </a:pPr>
            <a:r>
              <a:rPr lang="el-GR" altLang="en-US" sz="2200" b="1" dirty="0">
                <a:latin typeface="Arial"/>
                <a:cs typeface="Arial"/>
              </a:rPr>
              <a:t>Πρέπει να σταματήσεις και να σκεφτείς…</a:t>
            </a:r>
          </a:p>
          <a:p>
            <a:pPr algn="ctr" eaLnBrk="1" hangingPunct="1">
              <a:spcBef>
                <a:spcPct val="50000"/>
              </a:spcBef>
              <a:buFontTx/>
              <a:buNone/>
            </a:pPr>
            <a:r>
              <a:rPr lang="el-GR" altLang="en-US" sz="2200" b="1" dirty="0">
                <a:latin typeface="Arial"/>
                <a:cs typeface="Arial"/>
              </a:rPr>
              <a:t>Και σε κάποιον να το ΠΕΙΣ!</a:t>
            </a:r>
            <a:endParaRPr lang="en-GB" altLang="en-US" sz="2200" b="1" dirty="0">
              <a:latin typeface="Arial"/>
              <a:cs typeface="Arial"/>
            </a:endParaRPr>
          </a:p>
          <a:p>
            <a:pPr eaLnBrk="1" fontAlgn="base" hangingPunct="1">
              <a:spcBef>
                <a:spcPct val="50000"/>
              </a:spcBef>
              <a:spcAft>
                <a:spcPct val="0"/>
              </a:spcAft>
            </a:pPr>
            <a:endParaRPr lang="en-US" sz="2200" b="1" dirty="0">
              <a:solidFill>
                <a:srgbClr val="000000"/>
              </a:solidFill>
              <a:latin typeface="Arial"/>
              <a:cs typeface="Arial"/>
            </a:endParaRPr>
          </a:p>
        </p:txBody>
      </p:sp>
    </p:spTree>
    <p:extLst>
      <p:ext uri="{BB962C8B-B14F-4D97-AF65-F5344CB8AC3E}">
        <p14:creationId xmlns:p14="http://schemas.microsoft.com/office/powerpoint/2010/main" val="316344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935" y="1215392"/>
            <a:ext cx="8048446" cy="2325605"/>
          </a:xfrm>
        </p:spPr>
        <p:txBody>
          <a:bodyPr>
            <a:noAutofit/>
          </a:bodyPr>
          <a:lstStyle/>
          <a:p>
            <a:r>
              <a:rPr lang="el-GR" sz="2200" dirty="0"/>
              <a:t>Ο </a:t>
            </a:r>
            <a:r>
              <a:rPr lang="en-US" sz="2200" dirty="0" err="1"/>
              <a:t>Smartie</a:t>
            </a:r>
            <a:r>
              <a:rPr lang="en-US" sz="2200" dirty="0"/>
              <a:t> </a:t>
            </a:r>
            <a:r>
              <a:rPr lang="el-GR" sz="2200" dirty="0"/>
              <a:t>πήγε στη μαμά και το μπαμπά Πιγκουίνο. Τους είπε ότι τον ξεγέλασε κάποιος και ως αποτέλεσμα είδε ένα βίντεο με ένα τρομακτικό τέρας. </a:t>
            </a:r>
            <a:br>
              <a:rPr lang="el-GR" sz="2200" dirty="0"/>
            </a:br>
            <a:r>
              <a:rPr lang="el-GR" sz="2200" dirty="0"/>
              <a:t/>
            </a:r>
            <a:br>
              <a:rPr lang="el-GR" sz="2200" dirty="0"/>
            </a:br>
            <a:r>
              <a:rPr lang="el-GR" sz="2200" dirty="0"/>
              <a:t>«Αχ</a:t>
            </a:r>
            <a:r>
              <a:rPr lang="en-US" sz="2200" dirty="0"/>
              <a:t> Smartie, </a:t>
            </a:r>
            <a:r>
              <a:rPr lang="el-GR" sz="2200" dirty="0"/>
              <a:t>είσαι ένα αστέρι</a:t>
            </a:r>
            <a:r>
              <a:rPr lang="en-US" sz="2200" dirty="0"/>
              <a:t>!</a:t>
            </a:r>
            <a:r>
              <a:rPr lang="el-GR" sz="2200" dirty="0"/>
              <a:t>» είπαν η μαμά και ο μπαμπάς Πιγκουίνος.</a:t>
            </a:r>
            <a:r>
              <a:rPr lang="en-US" sz="2200" dirty="0"/>
              <a:t/>
            </a:r>
            <a:br>
              <a:rPr lang="en-US" sz="2200" dirty="0"/>
            </a:br>
            <a:r>
              <a:rPr lang="en-US" sz="2200" dirty="0"/>
              <a:t/>
            </a:r>
            <a:br>
              <a:rPr lang="en-US" sz="2200" dirty="0"/>
            </a:br>
            <a:r>
              <a:rPr lang="el-GR" sz="2200" dirty="0"/>
              <a:t>«Ήταν πολύ σωστό που ήρθες να μας μιλήσεις και δεν προσπάθησες να νιώσεις μόνος σου καλύτερα» είπε η μαμά Πιγκουίνος</a:t>
            </a:r>
            <a:endParaRPr lang="en-US" sz="2200" dirty="0"/>
          </a:p>
        </p:txBody>
      </p:sp>
      <p:grpSp>
        <p:nvGrpSpPr>
          <p:cNvPr id="2" name="Group 1"/>
          <p:cNvGrpSpPr/>
          <p:nvPr/>
        </p:nvGrpSpPr>
        <p:grpSpPr>
          <a:xfrm>
            <a:off x="2128264" y="3669604"/>
            <a:ext cx="4379493" cy="3077765"/>
            <a:chOff x="2563826" y="3299696"/>
            <a:chExt cx="4379493" cy="3077765"/>
          </a:xfrm>
        </p:grpSpPr>
        <p:pic>
          <p:nvPicPr>
            <p:cNvPr id="13" name="Picture 16" descr="Daddy Pengu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3826" y="3299696"/>
              <a:ext cx="1628775" cy="307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descr="Daddy Penguin"/>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3476" y="3677123"/>
              <a:ext cx="1428750" cy="270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7" descr="Smarti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28931" y="5116829"/>
              <a:ext cx="814388" cy="1125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1" descr="pink bow"/>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85899" y="3677123"/>
              <a:ext cx="489347" cy="486966"/>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1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236416" y="4050698"/>
              <a:ext cx="593646" cy="26983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18383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1"/>
            <a:ext cx="8272733" cy="2325605"/>
          </a:xfrm>
        </p:spPr>
        <p:txBody>
          <a:bodyPr>
            <a:noAutofit/>
          </a:bodyPr>
          <a:lstStyle/>
          <a:p>
            <a:r>
              <a:rPr lang="el-GR" sz="2400" dirty="0"/>
              <a:t>Η μαμά και ο μπαμπάς εξήγησαν στον </a:t>
            </a:r>
            <a:r>
              <a:rPr lang="en-US" sz="2400" dirty="0" err="1"/>
              <a:t>Smartie</a:t>
            </a:r>
            <a:r>
              <a:rPr lang="en-US" sz="2400" dirty="0"/>
              <a:t> </a:t>
            </a:r>
            <a:r>
              <a:rPr lang="el-GR" sz="2400" dirty="0"/>
              <a:t>ότι σε πολλούς αρέσει να δημοσιεύουν στο διαδίκτυο εικόνες και βίντεο, αλλά συχνά δε μπορούμε να ξέρουμε τι είναι πριν τα δούμε. </a:t>
            </a:r>
            <a:r>
              <a:rPr lang="en-US" sz="2400" dirty="0"/>
              <a:t/>
            </a:r>
            <a:br>
              <a:rPr lang="en-US" sz="2400" dirty="0"/>
            </a:br>
            <a:r>
              <a:rPr lang="en-US" sz="2400" dirty="0"/>
              <a:t/>
            </a:r>
            <a:br>
              <a:rPr lang="en-US" sz="2400" dirty="0"/>
            </a:br>
            <a:r>
              <a:rPr lang="el-GR" sz="2400" dirty="0"/>
              <a:t>Θύμισαν στον</a:t>
            </a:r>
            <a:r>
              <a:rPr lang="en-US" sz="2400" dirty="0"/>
              <a:t> </a:t>
            </a:r>
            <a:r>
              <a:rPr lang="en-US" sz="2400" dirty="0" err="1"/>
              <a:t>Smartie</a:t>
            </a:r>
            <a:r>
              <a:rPr lang="en-US" sz="2400" dirty="0"/>
              <a:t> </a:t>
            </a:r>
            <a:r>
              <a:rPr lang="el-GR" sz="2400" dirty="0"/>
              <a:t>να μην ανοίγει συνδέσμους που του στέλνουν άτομα που δεν γνωρίζει ή αν δεν είναι σίγουρος για το που παραπέμπουν. </a:t>
            </a:r>
            <a:endParaRPr lang="en-US" sz="2400" dirty="0"/>
          </a:p>
        </p:txBody>
      </p:sp>
      <p:grpSp>
        <p:nvGrpSpPr>
          <p:cNvPr id="4" name="Group 3"/>
          <p:cNvGrpSpPr/>
          <p:nvPr/>
        </p:nvGrpSpPr>
        <p:grpSpPr>
          <a:xfrm>
            <a:off x="2743539" y="3234226"/>
            <a:ext cx="3548329" cy="2015714"/>
            <a:chOff x="3136337" y="2730248"/>
            <a:chExt cx="3548329" cy="2015714"/>
          </a:xfrm>
        </p:grpSpPr>
        <p:pic>
          <p:nvPicPr>
            <p:cNvPr id="9" name="Picture 17" descr="Smart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1130" y="2730248"/>
              <a:ext cx="1393536" cy="1925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6337" y="2977142"/>
              <a:ext cx="2159411" cy="176882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60756">
              <a:off x="3908329" y="3374889"/>
              <a:ext cx="786938" cy="735134"/>
            </a:xfrm>
            <a:prstGeom prst="rect">
              <a:avLst/>
            </a:prstGeom>
          </p:spPr>
        </p:pic>
      </p:grpSp>
      <p:sp>
        <p:nvSpPr>
          <p:cNvPr id="14" name="Title 2"/>
          <p:cNvSpPr txBox="1">
            <a:spLocks/>
          </p:cNvSpPr>
          <p:nvPr/>
        </p:nvSpPr>
        <p:spPr>
          <a:xfrm>
            <a:off x="457199" y="5438391"/>
            <a:ext cx="8186469" cy="102929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9DE0"/>
                </a:solidFill>
                <a:latin typeface="Arial"/>
                <a:ea typeface="+mj-ea"/>
                <a:cs typeface="Arial"/>
              </a:defRPr>
            </a:lvl1pPr>
          </a:lstStyle>
          <a:p>
            <a:r>
              <a:rPr lang="el-GR" sz="2400" dirty="0"/>
              <a:t>Η μαμά Πιγκουίνος βρήκε μια τέλεια ιστοσελίδα με βίντεο που δείχνουν μαϊμούδες για να του φτιάξει τη διάθεση. </a:t>
            </a:r>
            <a:endParaRPr lang="en-US" sz="2400" dirty="0"/>
          </a:p>
        </p:txBody>
      </p:sp>
    </p:spTree>
    <p:extLst>
      <p:ext uri="{BB962C8B-B14F-4D97-AF65-F5344CB8AC3E}">
        <p14:creationId xmlns:p14="http://schemas.microsoft.com/office/powerpoint/2010/main" val="129858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2"/>
            <a:ext cx="7528889" cy="780508"/>
          </a:xfrm>
        </p:spPr>
        <p:txBody>
          <a:bodyPr>
            <a:noAutofit/>
          </a:bodyPr>
          <a:lstStyle/>
          <a:p>
            <a:r>
              <a:rPr lang="el-GR" sz="2400" dirty="0"/>
              <a:t>Από εκείνη τη μέρα ο </a:t>
            </a:r>
            <a:r>
              <a:rPr lang="en-US" sz="2400" dirty="0" err="1"/>
              <a:t>Smartie</a:t>
            </a:r>
            <a:r>
              <a:rPr lang="en-US" sz="2400" dirty="0"/>
              <a:t> </a:t>
            </a:r>
            <a:r>
              <a:rPr lang="el-GR" sz="2400" dirty="0"/>
              <a:t>ο Πιγκουίνος έμαθε πως να παραμένει πάντα ασφαλής όταν ψάχνει εικόνες ή παίζει παιχνίδια στο διαδίκτυο!</a:t>
            </a:r>
            <a:endParaRPr lang="en-US" sz="2400" dirty="0"/>
          </a:p>
        </p:txBody>
      </p:sp>
      <p:grpSp>
        <p:nvGrpSpPr>
          <p:cNvPr id="8" name="Group 7"/>
          <p:cNvGrpSpPr/>
          <p:nvPr/>
        </p:nvGrpSpPr>
        <p:grpSpPr>
          <a:xfrm>
            <a:off x="1493103" y="2206054"/>
            <a:ext cx="4167032" cy="3948142"/>
            <a:chOff x="2563826" y="3299696"/>
            <a:chExt cx="3248400" cy="3077765"/>
          </a:xfrm>
        </p:grpSpPr>
        <p:pic>
          <p:nvPicPr>
            <p:cNvPr id="12" name="Picture 16" descr="Daddy Pengu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3826" y="3299696"/>
              <a:ext cx="1628775" cy="307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6" descr="Daddy Penguin"/>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3476" y="3677123"/>
              <a:ext cx="1428750" cy="270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1" descr="pink bow"/>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85899" y="3677123"/>
              <a:ext cx="489347" cy="48696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236416" y="4050698"/>
              <a:ext cx="593646" cy="26983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oup 1"/>
          <p:cNvGrpSpPr/>
          <p:nvPr/>
        </p:nvGrpSpPr>
        <p:grpSpPr>
          <a:xfrm>
            <a:off x="5569842" y="4102147"/>
            <a:ext cx="2327672" cy="2107407"/>
            <a:chOff x="5044280" y="4068810"/>
            <a:chExt cx="2327672" cy="2107407"/>
          </a:xfrm>
        </p:grpSpPr>
        <p:pic>
          <p:nvPicPr>
            <p:cNvPr id="18" name="Picture 5" descr="Smarti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44405" y="4068810"/>
              <a:ext cx="1327547" cy="1834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1" descr="Bea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473582">
              <a:off x="6531370" y="5257054"/>
              <a:ext cx="694134"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2" descr="cartoon ipad"/>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44280" y="5155851"/>
              <a:ext cx="1241822" cy="976313"/>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3" descr="cartoon fish"/>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6705" y="5418980"/>
              <a:ext cx="511969" cy="38338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2" name="Picture 12" descr="duck"/>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7255" y="5145955"/>
            <a:ext cx="1041893" cy="745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28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7" descr="Smart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274687">
            <a:off x="7897780" y="4756153"/>
            <a:ext cx="1024574" cy="1415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464329" y="908622"/>
            <a:ext cx="5934588" cy="780508"/>
          </a:xfrm>
        </p:spPr>
        <p:txBody>
          <a:bodyPr>
            <a:noAutofit/>
          </a:bodyPr>
          <a:lstStyle/>
          <a:p>
            <a:pPr algn="ctr"/>
            <a:r>
              <a:rPr lang="el-GR" sz="2800" dirty="0"/>
              <a:t>Τι πρέπει να κάνεις αν δεις κάτι τρομακτικό ή ανησυχητικό στο διαδίκτυο;</a:t>
            </a:r>
            <a:endParaRPr lang="en-US" sz="2800" dirty="0"/>
          </a:p>
        </p:txBody>
      </p:sp>
      <p:sp>
        <p:nvSpPr>
          <p:cNvPr id="14" name="Horizontal Scroll 13"/>
          <p:cNvSpPr/>
          <p:nvPr/>
        </p:nvSpPr>
        <p:spPr>
          <a:xfrm>
            <a:off x="902681" y="1628745"/>
            <a:ext cx="6799700" cy="4910078"/>
          </a:xfrm>
          <a:prstGeom prst="horizontalScroll">
            <a:avLst/>
          </a:prstGeom>
          <a:solidFill>
            <a:srgbClr val="009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p:cNvSpPr txBox="1"/>
          <p:nvPr/>
        </p:nvSpPr>
        <p:spPr>
          <a:xfrm>
            <a:off x="1673358" y="2455533"/>
            <a:ext cx="5798744" cy="3170099"/>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chemeClr val="bg1"/>
                </a:solidFill>
                <a:latin typeface="Arial"/>
                <a:cs typeface="Arial"/>
              </a:rPr>
              <a:t>Κλείσε τη συσκευή σου/ κλείσε την οθόνη</a:t>
            </a:r>
            <a:endParaRPr lang="en-GB" sz="2000" dirty="0">
              <a:solidFill>
                <a:schemeClr val="bg1"/>
              </a:solidFill>
              <a:latin typeface="Arial"/>
              <a:cs typeface="Arial"/>
            </a:endParaRPr>
          </a:p>
          <a:p>
            <a:pPr marL="285750" indent="-285750">
              <a:buFont typeface="Arial" panose="020B0604020202020204" pitchFamily="34" charset="0"/>
              <a:buChar char="•"/>
            </a:pPr>
            <a:r>
              <a:rPr lang="el-GR" sz="2000" dirty="0">
                <a:solidFill>
                  <a:schemeClr val="bg1"/>
                </a:solidFill>
                <a:latin typeface="Arial"/>
                <a:cs typeface="Arial"/>
              </a:rPr>
              <a:t>Πες το σε κάποιον</a:t>
            </a:r>
            <a:endParaRPr lang="en-GB" sz="2000" dirty="0">
              <a:solidFill>
                <a:schemeClr val="bg1"/>
              </a:solidFill>
              <a:latin typeface="Arial"/>
              <a:cs typeface="Arial"/>
            </a:endParaRPr>
          </a:p>
          <a:p>
            <a:pPr marL="285750" indent="-285750">
              <a:buFont typeface="Arial" panose="020B0604020202020204" pitchFamily="34" charset="0"/>
              <a:buChar char="•"/>
            </a:pPr>
            <a:r>
              <a:rPr lang="el-GR" sz="2000" dirty="0">
                <a:solidFill>
                  <a:schemeClr val="bg1"/>
                </a:solidFill>
                <a:latin typeface="Arial"/>
                <a:cs typeface="Arial"/>
              </a:rPr>
              <a:t>Αν κάποιος σου στείλει μία εικόνα ή ένα βίντεο, άνοιξέ τα μόνο αν γνωρίζεις προσωπικά και εμπιστεύεσαι αυτόν που σου τα έστειλε. </a:t>
            </a:r>
            <a:endParaRPr lang="en-GB" sz="2000" dirty="0">
              <a:solidFill>
                <a:schemeClr val="bg1"/>
              </a:solidFill>
              <a:latin typeface="Arial"/>
              <a:cs typeface="Arial"/>
            </a:endParaRPr>
          </a:p>
          <a:p>
            <a:pPr marL="285750" indent="-285750">
              <a:buFont typeface="Arial" panose="020B0604020202020204" pitchFamily="34" charset="0"/>
              <a:buChar char="•"/>
            </a:pPr>
            <a:r>
              <a:rPr lang="el-GR" sz="2000" dirty="0">
                <a:solidFill>
                  <a:schemeClr val="bg1"/>
                </a:solidFill>
                <a:latin typeface="Arial"/>
                <a:cs typeface="Arial"/>
              </a:rPr>
              <a:t>Μην το αγνοήσεις. </a:t>
            </a:r>
          </a:p>
          <a:p>
            <a:pPr marL="285750" indent="-285750">
              <a:buFont typeface="Arial" panose="020B0604020202020204" pitchFamily="34" charset="0"/>
              <a:buChar char="•"/>
            </a:pPr>
            <a:r>
              <a:rPr lang="el-GR" sz="2000" dirty="0">
                <a:solidFill>
                  <a:schemeClr val="bg1"/>
                </a:solidFill>
                <a:latin typeface="Arial"/>
                <a:cs typeface="Arial"/>
              </a:rPr>
              <a:t>Μην τα δείξεις σε κάποιο φίλο σου γιατί μπορεί να αναστατωθεί και αυτός. </a:t>
            </a:r>
            <a:endParaRPr lang="en-GB" sz="2000" dirty="0">
              <a:solidFill>
                <a:schemeClr val="bg1"/>
              </a:solidFill>
              <a:latin typeface="Arial"/>
              <a:cs typeface="Arial"/>
            </a:endParaRPr>
          </a:p>
          <a:p>
            <a:pPr marL="285750" indent="-285750">
              <a:buFont typeface="Arial" panose="020B0604020202020204" pitchFamily="34" charset="0"/>
              <a:buChar char="•"/>
            </a:pPr>
            <a:r>
              <a:rPr lang="el-GR" sz="2000" dirty="0">
                <a:solidFill>
                  <a:schemeClr val="bg1"/>
                </a:solidFill>
                <a:latin typeface="Arial"/>
                <a:cs typeface="Arial"/>
              </a:rPr>
              <a:t>Αν περάσουν κάποιες μέρες και είσαι ακόμα ανήσυχος, πήγαινε και πες το ξανά σε κάποιον.</a:t>
            </a:r>
            <a:endParaRPr lang="en-GB" sz="2000" dirty="0">
              <a:solidFill>
                <a:schemeClr val="bg1"/>
              </a:solidFill>
              <a:latin typeface="Arial"/>
              <a:cs typeface="Arial"/>
            </a:endParaRPr>
          </a:p>
        </p:txBody>
      </p:sp>
    </p:spTree>
    <p:extLst>
      <p:ext uri="{BB962C8B-B14F-4D97-AF65-F5344CB8AC3E}">
        <p14:creationId xmlns:p14="http://schemas.microsoft.com/office/powerpoint/2010/main" val="555676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26" y="4828835"/>
            <a:ext cx="9122615" cy="2048215"/>
          </a:xfrm>
          <a:prstGeom prst="rect">
            <a:avLst/>
          </a:prstGeom>
        </p:spPr>
      </p:pic>
      <p:sp>
        <p:nvSpPr>
          <p:cNvPr id="5" name="TextBox 4"/>
          <p:cNvSpPr txBox="1"/>
          <p:nvPr/>
        </p:nvSpPr>
        <p:spPr>
          <a:xfrm>
            <a:off x="420914" y="609096"/>
            <a:ext cx="8432800" cy="954107"/>
          </a:xfrm>
          <a:prstGeom prst="rect">
            <a:avLst/>
          </a:prstGeom>
          <a:noFill/>
        </p:spPr>
        <p:txBody>
          <a:bodyPr wrap="square" rtlCol="0">
            <a:spAutoFit/>
          </a:bodyPr>
          <a:lstStyle/>
          <a:p>
            <a:pPr algn="ctr"/>
            <a:r>
              <a:rPr lang="el-GR" sz="3200" dirty="0">
                <a:solidFill>
                  <a:srgbClr val="009DE0"/>
                </a:solidFill>
                <a:latin typeface="Arial"/>
                <a:cs typeface="Arial"/>
              </a:rPr>
              <a:t>Γιορτάζουμε την Ημέρα Ασφαλούς Διαδικτύου!</a:t>
            </a:r>
            <a:endParaRPr lang="en-GB" sz="3200" dirty="0">
              <a:solidFill>
                <a:srgbClr val="009DE0"/>
              </a:solidFill>
              <a:latin typeface="Arial"/>
              <a:cs typeface="Arial"/>
            </a:endParaRPr>
          </a:p>
          <a:p>
            <a:endParaRPr lang="en-GB" sz="2400" dirty="0">
              <a:latin typeface="Arial"/>
              <a:cs typeface="Arial"/>
            </a:endParaRPr>
          </a:p>
        </p:txBody>
      </p:sp>
      <p:sp>
        <p:nvSpPr>
          <p:cNvPr id="6" name="TextBox 5"/>
          <p:cNvSpPr txBox="1"/>
          <p:nvPr/>
        </p:nvSpPr>
        <p:spPr>
          <a:xfrm>
            <a:off x="109330" y="5296388"/>
            <a:ext cx="8337617" cy="1107996"/>
          </a:xfrm>
          <a:prstGeom prst="rect">
            <a:avLst/>
          </a:prstGeom>
          <a:noFill/>
        </p:spPr>
        <p:txBody>
          <a:bodyPr wrap="square" rtlCol="0">
            <a:spAutoFit/>
          </a:bodyPr>
          <a:lstStyle/>
          <a:p>
            <a:pPr algn="ctr"/>
            <a:r>
              <a:rPr lang="el-GR" sz="2200" dirty="0">
                <a:solidFill>
                  <a:schemeClr val="bg1"/>
                </a:solidFill>
                <a:latin typeface="Arial"/>
                <a:cs typeface="Arial"/>
              </a:rPr>
              <a:t>Όταν πας στο σπίτι, μίλα στους γονείς και τους φίλους σου για την ιστορία του </a:t>
            </a:r>
            <a:r>
              <a:rPr lang="en-GB" sz="2200" dirty="0" err="1">
                <a:solidFill>
                  <a:schemeClr val="bg1"/>
                </a:solidFill>
                <a:latin typeface="Arial"/>
                <a:cs typeface="Arial"/>
              </a:rPr>
              <a:t>Smartie</a:t>
            </a:r>
            <a:r>
              <a:rPr lang="en-GB" sz="2200" dirty="0">
                <a:solidFill>
                  <a:schemeClr val="bg1"/>
                </a:solidFill>
                <a:latin typeface="Arial"/>
                <a:cs typeface="Arial"/>
              </a:rPr>
              <a:t> </a:t>
            </a:r>
            <a:r>
              <a:rPr lang="el-GR" sz="2200" dirty="0">
                <a:solidFill>
                  <a:schemeClr val="bg1"/>
                </a:solidFill>
                <a:latin typeface="Arial"/>
                <a:cs typeface="Arial"/>
              </a:rPr>
              <a:t>και την καλή συμβουλή που του έδωσες!</a:t>
            </a:r>
          </a:p>
          <a:p>
            <a:pPr algn="ctr"/>
            <a:endParaRPr lang="en-GB" sz="2200" dirty="0">
              <a:solidFill>
                <a:schemeClr val="bg1"/>
              </a:solidFill>
              <a:latin typeface="Arial"/>
              <a:cs typeface="Arial"/>
            </a:endParaRPr>
          </a:p>
        </p:txBody>
      </p:sp>
      <p:pic>
        <p:nvPicPr>
          <p:cNvPr id="7" name="Picture 6" descr="Smart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4420" y="2171084"/>
            <a:ext cx="1660755" cy="2295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SID-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9522" y="2171084"/>
            <a:ext cx="3761380" cy="2245569"/>
          </a:xfrm>
          <a:prstGeom prst="rect">
            <a:avLst/>
          </a:prstGeom>
        </p:spPr>
      </p:pic>
    </p:spTree>
    <p:extLst>
      <p:ext uri="{BB962C8B-B14F-4D97-AF65-F5344CB8AC3E}">
        <p14:creationId xmlns:p14="http://schemas.microsoft.com/office/powerpoint/2010/main" val="3316342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0025063" cy="6858000"/>
            <a:chOff x="0" y="0"/>
            <a:chExt cx="10025063" cy="6858000"/>
          </a:xfrm>
        </p:grpSpPr>
        <p:sp>
          <p:nvSpPr>
            <p:cNvPr id="17" name="Rectangle 6"/>
            <p:cNvSpPr txBox="1">
              <a:spLocks noChangeArrowheads="1"/>
            </p:cNvSpPr>
            <p:nvPr/>
          </p:nvSpPr>
          <p:spPr>
            <a:xfrm>
              <a:off x="6553200" y="6245225"/>
              <a:ext cx="21336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3343D236-2726-4F97-AB90-9371AF29023D}" type="slidenum">
                <a:rPr lang="en-US" altLang="en-US" sz="1400" smtClean="0">
                  <a:solidFill>
                    <a:srgbClr val="000000"/>
                  </a:solidFill>
                </a:rPr>
                <a:pPr>
                  <a:spcBef>
                    <a:spcPct val="0"/>
                  </a:spcBef>
                  <a:buFontTx/>
                  <a:buNone/>
                </a:pPr>
                <a:t>2</a:t>
              </a:fld>
              <a:endParaRPr lang="en-US" altLang="en-US" sz="1400">
                <a:solidFill>
                  <a:srgbClr val="000000"/>
                </a:solidFill>
              </a:endParaRPr>
            </a:p>
          </p:txBody>
        </p:sp>
        <p:pic>
          <p:nvPicPr>
            <p:cNvPr id="18" name="Picture 33" descr="octonau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263" y="5232400"/>
              <a:ext cx="2160587" cy="1398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37" descr="MS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4025" y="1773238"/>
              <a:ext cx="2136775" cy="1841500"/>
            </a:xfrm>
            <a:prstGeom prst="rect">
              <a:avLst/>
            </a:prstGeom>
            <a:noFill/>
            <a:ln w="28575">
              <a:solidFill>
                <a:srgbClr val="FF00FF"/>
              </a:solidFill>
              <a:miter lim="800000"/>
              <a:headEnd/>
              <a:tailEnd/>
            </a:ln>
            <a:extLst>
              <a:ext uri="{909E8E84-426E-40dd-AFC4-6F175D3DCCD1}">
                <a14:hiddenFill xmlns="" xmlns:a14="http://schemas.microsoft.com/office/drawing/2010/main">
                  <a:solidFill>
                    <a:srgbClr val="FFFFFF"/>
                  </a:solidFill>
                </a14:hiddenFill>
              </a:ext>
            </a:extLst>
          </p:spPr>
        </p:pic>
        <p:pic>
          <p:nvPicPr>
            <p:cNvPr id="20" name="Picture 36" descr="nick j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3500438"/>
              <a:ext cx="3276600" cy="184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30" descr="peppa pi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850" y="765175"/>
              <a:ext cx="2840038"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 descr="Milkshake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55875" y="188913"/>
              <a:ext cx="1644650" cy="1274762"/>
            </a:xfrm>
            <a:prstGeom prst="rect">
              <a:avLst/>
            </a:prstGeom>
            <a:noFill/>
            <a:ln w="38100">
              <a:solidFill>
                <a:srgbClr val="FF9933"/>
              </a:solidFill>
              <a:miter lim="800000"/>
              <a:headEnd/>
              <a:tailEnd/>
            </a:ln>
            <a:extLst>
              <a:ext uri="{909E8E84-426E-40dd-AFC4-6F175D3DCCD1}">
                <a14:hiddenFill xmlns="" xmlns:a14="http://schemas.microsoft.com/office/drawing/2010/main">
                  <a:solidFill>
                    <a:srgbClr val="FFFFFF"/>
                  </a:solidFill>
                </a14:hiddenFill>
              </a:ext>
            </a:extLst>
          </p:spPr>
        </p:pic>
        <p:pic>
          <p:nvPicPr>
            <p:cNvPr id="23" name="Picture 3" descr="club-penguin-birthday-item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1297241">
              <a:off x="7235825" y="3789363"/>
              <a:ext cx="1576388" cy="1655762"/>
            </a:xfrm>
            <a:prstGeom prst="rect">
              <a:avLst/>
            </a:prstGeom>
            <a:noFill/>
            <a:ln w="38100">
              <a:solidFill>
                <a:srgbClr val="9900FF"/>
              </a:solidFill>
              <a:miter lim="800000"/>
              <a:headEnd/>
              <a:tailEnd/>
            </a:ln>
            <a:extLst>
              <a:ext uri="{909E8E84-426E-40dd-AFC4-6F175D3DCCD1}">
                <a14:hiddenFill xmlns="" xmlns:a14="http://schemas.microsoft.com/office/drawing/2010/main">
                  <a:solidFill>
                    <a:srgbClr val="FFFFFF"/>
                  </a:solidFill>
                </a14:hiddenFill>
              </a:ext>
            </a:extLst>
          </p:spPr>
        </p:pic>
        <p:pic>
          <p:nvPicPr>
            <p:cNvPr id="24" name="Picture 8" descr="16966_moshi"/>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24300" y="836613"/>
              <a:ext cx="1303338" cy="1041400"/>
            </a:xfrm>
            <a:prstGeom prst="rect">
              <a:avLst/>
            </a:prstGeom>
            <a:noFill/>
            <a:ln w="38100">
              <a:solidFill>
                <a:schemeClr val="folHlink"/>
              </a:solidFill>
              <a:miter lim="800000"/>
              <a:headEnd/>
              <a:tailEnd/>
            </a:ln>
            <a:extLst>
              <a:ext uri="{909E8E84-426E-40dd-AFC4-6F175D3DCCD1}">
                <a14:hiddenFill xmlns="" xmlns:a14="http://schemas.microsoft.com/office/drawing/2010/main">
                  <a:solidFill>
                    <a:srgbClr val="FFFFFF"/>
                  </a:solidFill>
                </a14:hiddenFill>
              </a:ext>
            </a:extLst>
          </p:spPr>
        </p:pic>
        <p:pic>
          <p:nvPicPr>
            <p:cNvPr id="25" name="Picture 13">
              <a:hlinkClick r:id="rId10" action="ppaction://hlinkfile"/>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9875" y="3268663"/>
              <a:ext cx="1428750" cy="69215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6" name="Picture 27" descr="http://t1.gstatic.com/images?q=tbn:P36hauUiDOR20M:http://booyahblog.files.wordpress.com/2008/11/beertjesweblogscreenshot-2008-05-05-12.jpg">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79388" y="1989138"/>
              <a:ext cx="1181100"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20905692">
              <a:off x="1930400" y="3021013"/>
              <a:ext cx="811213" cy="906462"/>
            </a:xfrm>
            <a:prstGeom prst="rect">
              <a:avLst/>
            </a:prstGeom>
            <a:noFill/>
            <a:ln w="38100">
              <a:solidFill>
                <a:srgbClr val="333399"/>
              </a:solidFill>
              <a:miter lim="800000"/>
              <a:headEnd/>
              <a:tailEnd/>
            </a:ln>
            <a:extLst>
              <a:ext uri="{909E8E84-426E-40dd-AFC4-6F175D3DCCD1}">
                <a14:hiddenFill xmlns="" xmlns:a14="http://schemas.microsoft.com/office/drawing/2010/main">
                  <a:solidFill>
                    <a:srgbClr val="FFFFFF"/>
                  </a:solidFill>
                </a14:hiddenFill>
              </a:ext>
            </a:extLst>
          </p:spPr>
        </p:pic>
        <p:pic>
          <p:nvPicPr>
            <p:cNvPr id="28" name="Picture 1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476375" y="2368550"/>
              <a:ext cx="1200150" cy="392113"/>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9" name="Picture 31" descr="See full size imag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795963" y="1125538"/>
              <a:ext cx="1687512" cy="900112"/>
            </a:xfrm>
            <a:prstGeom prst="rect">
              <a:avLst/>
            </a:prstGeom>
            <a:noFill/>
            <a:ln w="38100">
              <a:solidFill>
                <a:srgbClr val="FFFFCC"/>
              </a:solidFill>
              <a:miter lim="800000"/>
              <a:headEnd/>
              <a:tailEnd/>
            </a:ln>
            <a:extLst>
              <a:ext uri="{909E8E84-426E-40dd-AFC4-6F175D3DCCD1}">
                <a14:hiddenFill xmlns="" xmlns:a14="http://schemas.microsoft.com/office/drawing/2010/main">
                  <a:solidFill>
                    <a:srgbClr val="FFFFFF"/>
                  </a:solidFill>
                </a14:hiddenFill>
              </a:ext>
            </a:extLst>
          </p:spPr>
        </p:pic>
        <p:pic>
          <p:nvPicPr>
            <p:cNvPr id="30" name="Picture 22" descr="LEGO"/>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250825" y="4941888"/>
              <a:ext cx="792163"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25" descr="sesame street"/>
            <p:cNvPicPr>
              <a:picLocks noChangeAspect="1" noChangeArrowheads="1"/>
            </p:cNvPicPr>
            <p:nvPr/>
          </p:nvPicPr>
          <p:blipFill>
            <a:blip r:embed="rId19" cstate="screen">
              <a:clrChange>
                <a:clrFrom>
                  <a:srgbClr val="FFFFFB"/>
                </a:clrFrom>
                <a:clrTo>
                  <a:srgbClr val="FFFFFB">
                    <a:alpha val="0"/>
                  </a:srgbClr>
                </a:clrTo>
              </a:clrChange>
              <a:extLst>
                <a:ext uri="{28A0092B-C50C-407E-A947-70E740481C1C}">
                  <a14:useLocalDpi xmlns:a14="http://schemas.microsoft.com/office/drawing/2010/main"/>
                </a:ext>
              </a:extLst>
            </a:blip>
            <a:srcRect/>
            <a:stretch>
              <a:fillRect/>
            </a:stretch>
          </p:blipFill>
          <p:spPr bwMode="auto">
            <a:xfrm>
              <a:off x="5651500" y="3644900"/>
              <a:ext cx="1309688"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6" descr="gruffalo"/>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388" y="5445125"/>
              <a:ext cx="1271587" cy="141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9" descr="miniclip3"/>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rot="968015">
              <a:off x="6084888" y="3141663"/>
              <a:ext cx="1539875" cy="561975"/>
            </a:xfrm>
            <a:prstGeom prst="rect">
              <a:avLst/>
            </a:prstGeom>
            <a:noFill/>
            <a:ln w="38100">
              <a:solidFill>
                <a:srgbClr val="FFCC00"/>
              </a:solidFill>
              <a:miter lim="800000"/>
              <a:headEnd/>
              <a:tailEnd/>
            </a:ln>
            <a:extLst>
              <a:ext uri="{909E8E84-426E-40dd-AFC4-6F175D3DCCD1}">
                <a14:hiddenFill xmlns="" xmlns:a14="http://schemas.microsoft.com/office/drawing/2010/main">
                  <a:solidFill>
                    <a:srgbClr val="FFFFFF"/>
                  </a:solidFill>
                </a14:hiddenFill>
              </a:ext>
            </a:extLst>
          </p:spPr>
        </p:pic>
        <p:pic>
          <p:nvPicPr>
            <p:cNvPr id="34" name="Picture 32" descr="mini"/>
            <p:cNvPicPr>
              <a:picLocks noChangeAspect="1" noChangeArrowheads="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0788" y="4762500"/>
              <a:ext cx="3724275"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descr="animal jam"/>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0" y="0"/>
              <a:ext cx="1908175" cy="11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35" descr="dora"/>
            <p:cNvPicPr>
              <a:picLocks noChangeAspect="1" noChangeArrowheads="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16738" y="188913"/>
              <a:ext cx="2227262"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8" descr="PSV"/>
            <p:cNvPicPr>
              <a:picLocks noChangeAspect="1" noChangeArrowheads="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19475" y="5805488"/>
              <a:ext cx="1727200" cy="87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9" descr="dsi"/>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403350" y="4868863"/>
              <a:ext cx="1944688" cy="176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2"/>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3429000" y="3881438"/>
              <a:ext cx="2017713" cy="879475"/>
            </a:xfrm>
            <a:prstGeom prst="rect">
              <a:avLst/>
            </a:prstGeom>
            <a:noFill/>
            <a:ln w="57150">
              <a:solidFill>
                <a:srgbClr val="0099FF"/>
              </a:solidFill>
              <a:miter lim="800000"/>
              <a:headEnd/>
              <a:tailEnd/>
            </a:ln>
            <a:extLst>
              <a:ext uri="{909E8E84-426E-40dd-AFC4-6F175D3DCCD1}">
                <a14:hiddenFill xmlns="" xmlns:a14="http://schemas.microsoft.com/office/drawing/2010/main">
                  <a:solidFill>
                    <a:srgbClr val="FFFFFF"/>
                  </a:solidFill>
                </a14:hiddenFill>
              </a:ext>
            </a:extLst>
          </p:spPr>
        </p:pic>
        <p:pic>
          <p:nvPicPr>
            <p:cNvPr id="40" name="Picture 1"/>
            <p:cNvPicPr>
              <a:picLocks noChangeAspect="1"/>
            </p:cNvPicPr>
            <p:nvPr/>
          </p:nvPicPr>
          <p:blipFill>
            <a:blip r:embed="rId28">
              <a:extLst>
                <a:ext uri="{28A0092B-C50C-407E-A947-70E740481C1C}">
                  <a14:useLocalDpi xmlns:a14="http://schemas.microsoft.com/office/drawing/2010/main"/>
                </a:ext>
              </a:extLst>
            </a:blip>
            <a:srcRect/>
            <a:stretch>
              <a:fillRect/>
            </a:stretch>
          </p:blipFill>
          <p:spPr bwMode="auto">
            <a:xfrm>
              <a:off x="4519613" y="69850"/>
              <a:ext cx="236537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1"/>
            <p:cNvPicPr>
              <a:picLocks noChangeAspect="1"/>
            </p:cNvPicPr>
            <p:nvPr/>
          </p:nvPicPr>
          <p:blipFill>
            <a:blip r:embed="rId29" cstate="screen">
              <a:extLst>
                <a:ext uri="{28A0092B-C50C-407E-A947-70E740481C1C}">
                  <a14:useLocalDpi xmlns:a14="http://schemas.microsoft.com/office/drawing/2010/main"/>
                </a:ext>
              </a:extLst>
            </a:blip>
            <a:srcRect/>
            <a:stretch>
              <a:fillRect/>
            </a:stretch>
          </p:blipFill>
          <p:spPr bwMode="auto">
            <a:xfrm rot="21083678">
              <a:off x="3835400" y="4949825"/>
              <a:ext cx="130175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Content Placeholder 5"/>
          <p:cNvSpPr>
            <a:spLocks noGrp="1"/>
          </p:cNvSpPr>
          <p:nvPr>
            <p:ph idx="1"/>
          </p:nvPr>
        </p:nvSpPr>
        <p:spPr>
          <a:xfrm>
            <a:off x="3126140" y="2233275"/>
            <a:ext cx="3211836" cy="732659"/>
          </a:xfrm>
        </p:spPr>
        <p:txBody>
          <a:bodyPr>
            <a:noAutofit/>
          </a:bodyPr>
          <a:lstStyle/>
          <a:p>
            <a:pPr marL="0" indent="0">
              <a:buNone/>
            </a:pPr>
            <a:r>
              <a:rPr lang="el-GR" b="1" dirty="0">
                <a:solidFill>
                  <a:srgbClr val="009DE0"/>
                </a:solidFill>
              </a:rPr>
              <a:t>Μπορεί να σου αρέσουν…</a:t>
            </a:r>
            <a:endParaRPr lang="en-US" b="1" dirty="0">
              <a:solidFill>
                <a:srgbClr val="009DE0"/>
              </a:solidFill>
            </a:endParaRPr>
          </a:p>
        </p:txBody>
      </p:sp>
    </p:spTree>
    <p:extLst>
      <p:ext uri="{BB962C8B-B14F-4D97-AF65-F5344CB8AC3E}">
        <p14:creationId xmlns:p14="http://schemas.microsoft.com/office/powerpoint/2010/main" val="8657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7575"/>
            <a:ext cx="4678222" cy="1157193"/>
          </a:xfrm>
        </p:spPr>
        <p:txBody>
          <a:bodyPr>
            <a:normAutofit/>
          </a:bodyPr>
          <a:lstStyle/>
          <a:p>
            <a:r>
              <a:rPr lang="el-GR" dirty="0"/>
              <a:t>Ποιος έχει…</a:t>
            </a:r>
            <a:endParaRPr lang="en-US" dirty="0"/>
          </a:p>
        </p:txBody>
      </p:sp>
      <p:pic>
        <p:nvPicPr>
          <p:cNvPr id="2" name="Picture 1" descr="hand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4996" y="4384242"/>
            <a:ext cx="5294008" cy="2508106"/>
          </a:xfrm>
          <a:prstGeom prst="rect">
            <a:avLst/>
          </a:prstGeom>
        </p:spPr>
      </p:pic>
      <p:sp>
        <p:nvSpPr>
          <p:cNvPr id="3" name="TextBox 2"/>
          <p:cNvSpPr txBox="1"/>
          <p:nvPr/>
        </p:nvSpPr>
        <p:spPr>
          <a:xfrm>
            <a:off x="931653" y="1440500"/>
            <a:ext cx="5458995" cy="523220"/>
          </a:xfrm>
          <a:prstGeom prst="rect">
            <a:avLst/>
          </a:prstGeom>
          <a:noFill/>
        </p:spPr>
        <p:txBody>
          <a:bodyPr wrap="none" rtlCol="0">
            <a:spAutoFit/>
          </a:bodyPr>
          <a:lstStyle/>
          <a:p>
            <a:r>
              <a:rPr lang="el-GR" sz="2800" dirty="0">
                <a:solidFill>
                  <a:srgbClr val="009DE0"/>
                </a:solidFill>
              </a:rPr>
              <a:t>Ψάξει για μια εικόνα στο διαδίκτυο;</a:t>
            </a:r>
            <a:endParaRPr lang="en-GB" sz="2800" dirty="0">
              <a:solidFill>
                <a:srgbClr val="009DE0"/>
              </a:solidFill>
            </a:endParaRPr>
          </a:p>
        </p:txBody>
      </p:sp>
      <p:sp>
        <p:nvSpPr>
          <p:cNvPr id="6" name="TextBox 5"/>
          <p:cNvSpPr txBox="1"/>
          <p:nvPr/>
        </p:nvSpPr>
        <p:spPr>
          <a:xfrm>
            <a:off x="931653" y="1960072"/>
            <a:ext cx="2175596" cy="523220"/>
          </a:xfrm>
          <a:prstGeom prst="rect">
            <a:avLst/>
          </a:prstGeom>
          <a:noFill/>
        </p:spPr>
        <p:txBody>
          <a:bodyPr wrap="none" rtlCol="0">
            <a:spAutoFit/>
          </a:bodyPr>
          <a:lstStyle/>
          <a:p>
            <a:r>
              <a:rPr lang="el-GR" sz="2800" dirty="0">
                <a:solidFill>
                  <a:srgbClr val="009DE0"/>
                </a:solidFill>
              </a:rPr>
              <a:t>Δει μια </a:t>
            </a:r>
            <a:r>
              <a:rPr lang="en-GB" sz="2800" dirty="0">
                <a:solidFill>
                  <a:srgbClr val="009DE0"/>
                </a:solidFill>
              </a:rPr>
              <a:t>selfie</a:t>
            </a:r>
            <a:r>
              <a:rPr lang="el-GR" sz="2800" dirty="0">
                <a:solidFill>
                  <a:srgbClr val="009DE0"/>
                </a:solidFill>
              </a:rPr>
              <a:t>;</a:t>
            </a:r>
            <a:endParaRPr lang="en-GB" sz="2800" dirty="0">
              <a:solidFill>
                <a:srgbClr val="009DE0"/>
              </a:solidFill>
            </a:endParaRPr>
          </a:p>
        </p:txBody>
      </p:sp>
      <p:sp>
        <p:nvSpPr>
          <p:cNvPr id="7" name="TextBox 6"/>
          <p:cNvSpPr txBox="1"/>
          <p:nvPr/>
        </p:nvSpPr>
        <p:spPr>
          <a:xfrm>
            <a:off x="931653" y="2483292"/>
            <a:ext cx="2638799" cy="523220"/>
          </a:xfrm>
          <a:prstGeom prst="rect">
            <a:avLst/>
          </a:prstGeom>
          <a:noFill/>
        </p:spPr>
        <p:txBody>
          <a:bodyPr wrap="none" rtlCol="0">
            <a:spAutoFit/>
          </a:bodyPr>
          <a:lstStyle/>
          <a:p>
            <a:r>
              <a:rPr lang="el-GR" sz="2800" dirty="0">
                <a:solidFill>
                  <a:srgbClr val="009DE0"/>
                </a:solidFill>
              </a:rPr>
              <a:t>Τραβήξει βίντεο;</a:t>
            </a:r>
            <a:endParaRPr lang="en-GB" sz="2800" dirty="0">
              <a:solidFill>
                <a:srgbClr val="009DE0"/>
              </a:solidFill>
            </a:endParaRPr>
          </a:p>
        </p:txBody>
      </p:sp>
      <p:sp>
        <p:nvSpPr>
          <p:cNvPr id="8" name="TextBox 7"/>
          <p:cNvSpPr txBox="1"/>
          <p:nvPr/>
        </p:nvSpPr>
        <p:spPr>
          <a:xfrm>
            <a:off x="931653" y="2947222"/>
            <a:ext cx="6135462" cy="523220"/>
          </a:xfrm>
          <a:prstGeom prst="rect">
            <a:avLst/>
          </a:prstGeom>
          <a:noFill/>
        </p:spPr>
        <p:txBody>
          <a:bodyPr wrap="none" rtlCol="0">
            <a:spAutoFit/>
          </a:bodyPr>
          <a:lstStyle/>
          <a:p>
            <a:r>
              <a:rPr lang="el-GR" sz="2800" dirty="0">
                <a:solidFill>
                  <a:srgbClr val="009DE0"/>
                </a:solidFill>
              </a:rPr>
              <a:t>Βγει φωτογραφία με την οικογένειά του;</a:t>
            </a:r>
            <a:endParaRPr lang="en-GB" sz="2800" dirty="0">
              <a:solidFill>
                <a:srgbClr val="009DE0"/>
              </a:solidFill>
            </a:endParaRPr>
          </a:p>
        </p:txBody>
      </p:sp>
      <p:sp>
        <p:nvSpPr>
          <p:cNvPr id="9" name="TextBox 8"/>
          <p:cNvSpPr txBox="1"/>
          <p:nvPr/>
        </p:nvSpPr>
        <p:spPr>
          <a:xfrm>
            <a:off x="931653" y="3456264"/>
            <a:ext cx="6192721" cy="523220"/>
          </a:xfrm>
          <a:prstGeom prst="rect">
            <a:avLst/>
          </a:prstGeom>
          <a:noFill/>
        </p:spPr>
        <p:txBody>
          <a:bodyPr wrap="none" rtlCol="0">
            <a:spAutoFit/>
          </a:bodyPr>
          <a:lstStyle/>
          <a:p>
            <a:r>
              <a:rPr lang="el-GR" sz="2800" dirty="0">
                <a:solidFill>
                  <a:srgbClr val="009DE0"/>
                </a:solidFill>
              </a:rPr>
              <a:t>Κάνει αστεία γκριμάτσα σε φωτογραφία;</a:t>
            </a:r>
            <a:endParaRPr lang="en-GB" sz="2800" dirty="0">
              <a:solidFill>
                <a:srgbClr val="009DE0"/>
              </a:solidFill>
            </a:endParaRPr>
          </a:p>
        </p:txBody>
      </p:sp>
      <p:sp>
        <p:nvSpPr>
          <p:cNvPr id="10" name="TextBox 9"/>
          <p:cNvSpPr txBox="1"/>
          <p:nvPr/>
        </p:nvSpPr>
        <p:spPr>
          <a:xfrm>
            <a:off x="931653" y="3990014"/>
            <a:ext cx="3904980" cy="523220"/>
          </a:xfrm>
          <a:prstGeom prst="rect">
            <a:avLst/>
          </a:prstGeom>
          <a:noFill/>
        </p:spPr>
        <p:txBody>
          <a:bodyPr wrap="none" rtlCol="0">
            <a:spAutoFit/>
          </a:bodyPr>
          <a:lstStyle/>
          <a:p>
            <a:r>
              <a:rPr lang="el-GR" sz="2800" dirty="0">
                <a:solidFill>
                  <a:srgbClr val="009DE0"/>
                </a:solidFill>
              </a:rPr>
              <a:t>Δει βίντεο στο διαδίκτυο;</a:t>
            </a:r>
            <a:endParaRPr lang="en-GB" sz="2800" dirty="0">
              <a:solidFill>
                <a:srgbClr val="009DE0"/>
              </a:solidFill>
            </a:endParaRPr>
          </a:p>
        </p:txBody>
      </p:sp>
    </p:spTree>
    <p:extLst>
      <p:ext uri="{BB962C8B-B14F-4D97-AF65-F5344CB8AC3E}">
        <p14:creationId xmlns:p14="http://schemas.microsoft.com/office/powerpoint/2010/main" val="42605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8355" y="431321"/>
            <a:ext cx="7182702" cy="1528932"/>
          </a:xfrm>
        </p:spPr>
        <p:txBody>
          <a:bodyPr>
            <a:normAutofit fontScale="90000"/>
          </a:bodyPr>
          <a:lstStyle/>
          <a:p>
            <a:pPr algn="ctr"/>
            <a:r>
              <a:rPr lang="el-GR" dirty="0"/>
              <a:t>Τι εικόνες και βίντεο σου αρέσει να βλέπεις στο διαδίκτυο;</a:t>
            </a:r>
            <a:endParaRPr lang="en-US" dirty="0"/>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355" y="2322790"/>
            <a:ext cx="1850334" cy="1850334"/>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2176" y="2373692"/>
            <a:ext cx="2626103" cy="1095065"/>
          </a:xfrm>
          <a:prstGeom prst="rect">
            <a:avLst/>
          </a:prstGeom>
        </p:spPr>
      </p:pic>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254" y="4956616"/>
            <a:ext cx="2151750" cy="1613813"/>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08126" y="3914950"/>
            <a:ext cx="1974201" cy="827031"/>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7904" y="5318750"/>
            <a:ext cx="1986263" cy="1117272"/>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61395" y="2613804"/>
            <a:ext cx="2917341" cy="1322092"/>
          </a:xfrm>
          <a:prstGeom prst="rect">
            <a:avLst/>
          </a:prstGeom>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6398" y="4207537"/>
            <a:ext cx="2663391" cy="1498157"/>
          </a:xfrm>
          <a:prstGeom prst="rect">
            <a:avLst/>
          </a:prstGeom>
        </p:spPr>
      </p:pic>
    </p:spTree>
    <p:extLst>
      <p:ext uri="{BB962C8B-B14F-4D97-AF65-F5344CB8AC3E}">
        <p14:creationId xmlns:p14="http://schemas.microsoft.com/office/powerpoint/2010/main" val="1133198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16006" t="4709"/>
          <a:stretch>
            <a:fillRect/>
          </a:stretch>
        </p:blipFill>
        <p:spPr bwMode="auto">
          <a:xfrm>
            <a:off x="0" y="6350"/>
            <a:ext cx="9135533" cy="6851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92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8546"/>
            <a:ext cx="6978770" cy="984383"/>
          </a:xfrm>
        </p:spPr>
        <p:txBody>
          <a:bodyPr>
            <a:normAutofit/>
          </a:bodyPr>
          <a:lstStyle/>
          <a:p>
            <a:r>
              <a:rPr lang="el-GR" sz="2400" dirty="0"/>
              <a:t>Ο </a:t>
            </a:r>
            <a:r>
              <a:rPr lang="en-US" sz="2400" dirty="0" err="1"/>
              <a:t>Smartie</a:t>
            </a:r>
            <a:r>
              <a:rPr lang="en-US" sz="2400" dirty="0"/>
              <a:t> </a:t>
            </a:r>
            <a:r>
              <a:rPr lang="el-GR" sz="2400" dirty="0"/>
              <a:t>ο Πιγκουίνος ανέλαβε να κάνει μια σχολική εργασία για το αγαπημένο του ζώο.</a:t>
            </a:r>
            <a:endParaRPr lang="en-US" sz="2400" dirty="0"/>
          </a:p>
        </p:txBody>
      </p:sp>
      <p:sp>
        <p:nvSpPr>
          <p:cNvPr id="2" name="Content Placeholder 1"/>
          <p:cNvSpPr>
            <a:spLocks noGrp="1"/>
          </p:cNvSpPr>
          <p:nvPr>
            <p:ph idx="1"/>
          </p:nvPr>
        </p:nvSpPr>
        <p:spPr>
          <a:xfrm>
            <a:off x="498840" y="1879375"/>
            <a:ext cx="4457399" cy="2521271"/>
          </a:xfrm>
        </p:spPr>
        <p:txBody>
          <a:bodyPr>
            <a:noAutofit/>
          </a:bodyPr>
          <a:lstStyle/>
          <a:p>
            <a:r>
              <a:rPr lang="el-GR" sz="2400" dirty="0">
                <a:solidFill>
                  <a:srgbClr val="009DE0"/>
                </a:solidFill>
              </a:rPr>
              <a:t>Ο </a:t>
            </a:r>
            <a:r>
              <a:rPr lang="en-US" sz="2400" dirty="0" err="1">
                <a:solidFill>
                  <a:srgbClr val="009DE0"/>
                </a:solidFill>
              </a:rPr>
              <a:t>Smartie</a:t>
            </a:r>
            <a:r>
              <a:rPr lang="en-US" sz="2400" dirty="0">
                <a:solidFill>
                  <a:srgbClr val="009DE0"/>
                </a:solidFill>
              </a:rPr>
              <a:t> </a:t>
            </a:r>
            <a:r>
              <a:rPr lang="el-GR" sz="2400" dirty="0">
                <a:solidFill>
                  <a:srgbClr val="009DE0"/>
                </a:solidFill>
              </a:rPr>
              <a:t>αγαπάει πολλά ζώα, αλλά το αγαπημένο του είναι το δελφίνι, οπότε έψαξε στο διαδίκτυο για να βρει μια ωραία φωτογραφία. </a:t>
            </a:r>
            <a:r>
              <a:rPr lang="en-US" sz="2400" dirty="0">
                <a:solidFill>
                  <a:srgbClr val="009DE0"/>
                </a:solidFill>
              </a:rPr>
              <a:t> </a:t>
            </a:r>
          </a:p>
          <a:p>
            <a:endParaRPr lang="en-US" sz="2400" dirty="0">
              <a:solidFill>
                <a:srgbClr val="009DE0"/>
              </a:solidFill>
            </a:endParaRPr>
          </a:p>
          <a:p>
            <a:r>
              <a:rPr lang="el-GR" sz="2400" dirty="0">
                <a:solidFill>
                  <a:srgbClr val="009DE0"/>
                </a:solidFill>
              </a:rPr>
              <a:t>Πληκτρολόγησε «δελφίνι» στο πεδίο αναζήτησης και περίμενε να δει τι εικόνες θα εμφανιστούν. </a:t>
            </a:r>
            <a:endParaRPr lang="en-US" sz="2400" dirty="0">
              <a:solidFill>
                <a:srgbClr val="009DE0"/>
              </a:solidFill>
            </a:endParaRPr>
          </a:p>
        </p:txBody>
      </p:sp>
      <p:pic>
        <p:nvPicPr>
          <p:cNvPr id="11" name="Picture 5" descr="Smarti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745" y="3739262"/>
            <a:ext cx="1840044" cy="2546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rot="1280283">
            <a:off x="6129354" y="2134852"/>
            <a:ext cx="2872246" cy="2042640"/>
            <a:chOff x="4050031" y="3001518"/>
            <a:chExt cx="3233465" cy="2450619"/>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0031" y="3001518"/>
              <a:ext cx="3233465" cy="2450619"/>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1095" y="3150810"/>
              <a:ext cx="1727514" cy="1727514"/>
            </a:xfrm>
            <a:prstGeom prst="rect">
              <a:avLst/>
            </a:prstGeom>
          </p:spPr>
        </p:pic>
      </p:grpSp>
    </p:spTree>
    <p:extLst>
      <p:ext uri="{BB962C8B-B14F-4D97-AF65-F5344CB8AC3E}">
        <p14:creationId xmlns:p14="http://schemas.microsoft.com/office/powerpoint/2010/main" val="2590493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14" y="341413"/>
            <a:ext cx="5027952" cy="4819645"/>
          </a:xfrm>
        </p:spPr>
        <p:txBody>
          <a:bodyPr>
            <a:noAutofit/>
          </a:bodyPr>
          <a:lstStyle/>
          <a:p>
            <a:r>
              <a:rPr lang="el-GR" sz="2400" dirty="0">
                <a:solidFill>
                  <a:srgbClr val="009DE0"/>
                </a:solidFill>
              </a:rPr>
              <a:t>Εμφανίστηκαν στην οθόνη πολλές φωτογραφίες με δελφίνια. Ο </a:t>
            </a:r>
            <a:r>
              <a:rPr lang="en-US" sz="2400" dirty="0" err="1">
                <a:solidFill>
                  <a:srgbClr val="009DE0"/>
                </a:solidFill>
              </a:rPr>
              <a:t>Smartie</a:t>
            </a:r>
            <a:r>
              <a:rPr lang="en-US" sz="2400" dirty="0">
                <a:solidFill>
                  <a:srgbClr val="009DE0"/>
                </a:solidFill>
              </a:rPr>
              <a:t> </a:t>
            </a:r>
            <a:r>
              <a:rPr lang="el-GR" sz="2400" dirty="0">
                <a:solidFill>
                  <a:srgbClr val="009DE0"/>
                </a:solidFill>
              </a:rPr>
              <a:t>βρήκε μια φωτογραφία, η οποία έδειχνε ένα αιχμάλωτο δελφίνι που ήταν σε πολύ άσχημη κατάσταση.</a:t>
            </a:r>
            <a:endParaRPr lang="en-US" sz="2400" dirty="0">
              <a:solidFill>
                <a:srgbClr val="009DE0"/>
              </a:solidFill>
            </a:endParaRPr>
          </a:p>
          <a:p>
            <a:endParaRPr lang="el-GR" sz="2400" dirty="0">
              <a:solidFill>
                <a:srgbClr val="009DE0"/>
              </a:solidFill>
            </a:endParaRPr>
          </a:p>
          <a:p>
            <a:r>
              <a:rPr lang="el-GR" sz="2400" dirty="0">
                <a:solidFill>
                  <a:srgbClr val="009DE0"/>
                </a:solidFill>
              </a:rPr>
              <a:t>Η εικόνα αυτή στεναχώρησε πολύ τον </a:t>
            </a:r>
            <a:r>
              <a:rPr lang="en-US" sz="2400" dirty="0" err="1">
                <a:solidFill>
                  <a:srgbClr val="009DE0"/>
                </a:solidFill>
              </a:rPr>
              <a:t>Smartie</a:t>
            </a:r>
            <a:r>
              <a:rPr lang="el-GR" sz="2400" dirty="0">
                <a:solidFill>
                  <a:srgbClr val="009DE0"/>
                </a:solidFill>
              </a:rPr>
              <a:t>. Δεν του άρεσε να βλέπει το δελφίνι λυπημένο. </a:t>
            </a:r>
          </a:p>
          <a:p>
            <a:endParaRPr lang="en-US" sz="2400" dirty="0">
              <a:solidFill>
                <a:srgbClr val="009DE0"/>
              </a:solidFill>
            </a:endParaRPr>
          </a:p>
          <a:p>
            <a:r>
              <a:rPr lang="el-GR" sz="2400" dirty="0">
                <a:solidFill>
                  <a:srgbClr val="009DE0"/>
                </a:solidFill>
              </a:rPr>
              <a:t>Τι πρέπει να κάνει ο </a:t>
            </a:r>
            <a:r>
              <a:rPr lang="en-US" sz="2400" dirty="0" err="1">
                <a:solidFill>
                  <a:srgbClr val="009DE0"/>
                </a:solidFill>
              </a:rPr>
              <a:t>Smartie</a:t>
            </a:r>
            <a:r>
              <a:rPr lang="el-GR" sz="2400" dirty="0">
                <a:solidFill>
                  <a:srgbClr val="009DE0"/>
                </a:solidFill>
              </a:rPr>
              <a:t>;</a:t>
            </a:r>
            <a:r>
              <a:rPr lang="en-US" sz="2400" dirty="0">
                <a:solidFill>
                  <a:srgbClr val="009DE0"/>
                </a:solidFill>
              </a:rPr>
              <a:t> </a:t>
            </a:r>
            <a:r>
              <a:rPr lang="el-GR" sz="2400" dirty="0">
                <a:solidFill>
                  <a:srgbClr val="009DE0"/>
                </a:solidFill>
              </a:rPr>
              <a:t>Να αδιαφορήσει για την εικόνα και να προσπαθήσει να την ξεχάσει ή να το πει στη μαμά και το μπαμπά Πιγκουίνο; </a:t>
            </a:r>
            <a:endParaRPr lang="en-US" sz="2400" dirty="0">
              <a:solidFill>
                <a:srgbClr val="009DE0"/>
              </a:solidFill>
            </a:endParaRPr>
          </a:p>
        </p:txBody>
      </p:sp>
      <p:pic>
        <p:nvPicPr>
          <p:cNvPr id="11" name="Picture 5" descr="Smarti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7073" y="3451423"/>
            <a:ext cx="1840044" cy="2546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5039901" y="4873398"/>
            <a:ext cx="1188244" cy="934641"/>
            <a:chOff x="4998610" y="3194327"/>
            <a:chExt cx="1188244" cy="934641"/>
          </a:xfrm>
        </p:grpSpPr>
        <p:pic>
          <p:nvPicPr>
            <p:cNvPr id="8" name="Picture 10" descr="cartoon ipad"/>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98610" y="3194327"/>
              <a:ext cx="1188244" cy="93464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1" descr="chrom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4760" y="3362516"/>
              <a:ext cx="431006" cy="431006"/>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773828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1"/>
            <a:ext cx="7528889" cy="1169610"/>
          </a:xfrm>
        </p:spPr>
        <p:txBody>
          <a:bodyPr>
            <a:noAutofit/>
          </a:bodyPr>
          <a:lstStyle/>
          <a:p>
            <a:r>
              <a:rPr lang="el-GR" sz="2400" dirty="0"/>
              <a:t>Ο </a:t>
            </a:r>
            <a:r>
              <a:rPr lang="en-US" sz="2400" dirty="0" err="1"/>
              <a:t>Smartie</a:t>
            </a:r>
            <a:r>
              <a:rPr lang="en-US" sz="2400" dirty="0"/>
              <a:t> </a:t>
            </a:r>
            <a:r>
              <a:rPr lang="el-GR" sz="2400" dirty="0"/>
              <a:t>πήγε στη μαμά και το μπαμπά Πιγκουίνο</a:t>
            </a:r>
            <a:r>
              <a:rPr lang="en-US" sz="2400" dirty="0"/>
              <a:t>. </a:t>
            </a:r>
            <a:r>
              <a:rPr lang="el-GR" sz="2400" dirty="0"/>
              <a:t>Τους είπε για τη φωτογραφία του καημένου δελφινιού και πόσο τον στεναχώρησε. </a:t>
            </a:r>
            <a:endParaRPr lang="en-US" sz="2400" dirty="0"/>
          </a:p>
        </p:txBody>
      </p:sp>
      <p:sp>
        <p:nvSpPr>
          <p:cNvPr id="2" name="Content Placeholder 1"/>
          <p:cNvSpPr>
            <a:spLocks noGrp="1"/>
          </p:cNvSpPr>
          <p:nvPr>
            <p:ph idx="1"/>
          </p:nvPr>
        </p:nvSpPr>
        <p:spPr>
          <a:xfrm>
            <a:off x="457201" y="2298008"/>
            <a:ext cx="3661412" cy="3432566"/>
          </a:xfrm>
        </p:spPr>
        <p:txBody>
          <a:bodyPr>
            <a:normAutofit fontScale="92500" lnSpcReduction="10000"/>
          </a:bodyPr>
          <a:lstStyle/>
          <a:p>
            <a:r>
              <a:rPr lang="el-GR" sz="2400" dirty="0">
                <a:solidFill>
                  <a:srgbClr val="009DE0"/>
                </a:solidFill>
              </a:rPr>
              <a:t>«Μπράβο </a:t>
            </a:r>
            <a:r>
              <a:rPr lang="en-US" sz="2400" dirty="0" err="1">
                <a:solidFill>
                  <a:srgbClr val="009DE0"/>
                </a:solidFill>
              </a:rPr>
              <a:t>Smartie</a:t>
            </a:r>
            <a:r>
              <a:rPr lang="el-GR" sz="2400" dirty="0">
                <a:solidFill>
                  <a:srgbClr val="009DE0"/>
                </a:solidFill>
              </a:rPr>
              <a:t>» είπε ο μπαμπάς Πιγκουίνος.</a:t>
            </a:r>
          </a:p>
          <a:p>
            <a:endParaRPr lang="en-US" sz="2400" dirty="0">
              <a:solidFill>
                <a:srgbClr val="009DE0"/>
              </a:solidFill>
            </a:endParaRPr>
          </a:p>
          <a:p>
            <a:r>
              <a:rPr lang="el-GR" sz="2400" dirty="0">
                <a:solidFill>
                  <a:srgbClr val="009DE0"/>
                </a:solidFill>
              </a:rPr>
              <a:t>«Ναι, ήταν πολύ καλό που μας το είπες και δεν προσπάθησες να αδιαφορήσεις για αυτό που ένιωσες όταν είδες τη φωτογραφία» είπε η μαμά Πιγκουίνος. </a:t>
            </a:r>
            <a:endParaRPr lang="en-US" sz="2400" dirty="0">
              <a:solidFill>
                <a:srgbClr val="009DE0"/>
              </a:solidFill>
            </a:endParaRPr>
          </a:p>
        </p:txBody>
      </p:sp>
      <p:pic>
        <p:nvPicPr>
          <p:cNvPr id="8" name="Picture 16" descr="Daddy Pengu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4154" y="3080655"/>
            <a:ext cx="1628775" cy="307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descr="Daddy Penguin"/>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13804" y="3458082"/>
            <a:ext cx="1428750" cy="270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7" descr="Smarti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9259" y="4897788"/>
            <a:ext cx="814388" cy="1125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1" descr="pink bow"/>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6227" y="3458082"/>
            <a:ext cx="489347" cy="48696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4866744" y="3831657"/>
            <a:ext cx="593646" cy="269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0087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833629"/>
            <a:ext cx="8102912" cy="1169610"/>
          </a:xfrm>
        </p:spPr>
        <p:txBody>
          <a:bodyPr>
            <a:noAutofit/>
          </a:bodyPr>
          <a:lstStyle/>
          <a:p>
            <a:r>
              <a:rPr lang="el-GR" sz="2400" dirty="0"/>
              <a:t>Η μαμά Πιγκουίνος χάρηκε τόσο πολύ με την κίνηση του </a:t>
            </a:r>
            <a:r>
              <a:rPr lang="en-US" sz="2400" dirty="0" err="1"/>
              <a:t>Smartie</a:t>
            </a:r>
            <a:r>
              <a:rPr lang="el-GR" sz="2400" dirty="0"/>
              <a:t> και του έμαθε ένα τραγούδι για τον βοηθήσει να κάνει στο μέλλον σωστές επιλογές</a:t>
            </a:r>
            <a:r>
              <a:rPr lang="en-GB" sz="2400" dirty="0"/>
              <a:t> </a:t>
            </a:r>
            <a:r>
              <a:rPr lang="el-GR" sz="2400" dirty="0"/>
              <a:t>κατά την πλοήγησή του στο διαδίκτυο. </a:t>
            </a:r>
            <a:r>
              <a:rPr lang="en-US" sz="2400" dirty="0"/>
              <a:t> </a:t>
            </a:r>
          </a:p>
        </p:txBody>
      </p:sp>
      <p:grpSp>
        <p:nvGrpSpPr>
          <p:cNvPr id="7" name="Group 6"/>
          <p:cNvGrpSpPr/>
          <p:nvPr/>
        </p:nvGrpSpPr>
        <p:grpSpPr>
          <a:xfrm>
            <a:off x="2109323" y="1399849"/>
            <a:ext cx="5191528" cy="3185306"/>
            <a:chOff x="2333523" y="1480409"/>
            <a:chExt cx="4298259" cy="2637234"/>
          </a:xfrm>
        </p:grpSpPr>
        <p:pic>
          <p:nvPicPr>
            <p:cNvPr id="11" name="Picture 9" descr="Smart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3653" y="2992502"/>
              <a:ext cx="814388" cy="1125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0" descr="notes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18422" y="1480410"/>
              <a:ext cx="551259" cy="72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1" descr="notes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9701" y="1749491"/>
              <a:ext cx="764381" cy="765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2" descr="notes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0517" y="1966185"/>
              <a:ext cx="601265" cy="60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 descr="duck"/>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l="-28503" t="-30176"/>
            <a:stretch>
              <a:fillRect/>
            </a:stretch>
          </p:blipFill>
          <p:spPr bwMode="auto">
            <a:xfrm>
              <a:off x="2333523" y="3208239"/>
              <a:ext cx="971550" cy="703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descr="Daddy Penguin"/>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16503" y="1603151"/>
              <a:ext cx="1298864" cy="2454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0" descr="pink bow"/>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1831" y="1480409"/>
              <a:ext cx="544116" cy="54173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623496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1315</Words>
  <Application>Microsoft Office PowerPoint</Application>
  <PresentationFormat>On-screen Show (4:3)</PresentationFormat>
  <Paragraphs>112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Η δύναμη της εικόνας</vt:lpstr>
      <vt:lpstr>PowerPoint Presentation</vt:lpstr>
      <vt:lpstr>Ποιος έχει…</vt:lpstr>
      <vt:lpstr>Τι εικόνες και βίντεο σου αρέσει να βλέπεις στο διαδίκτυο;</vt:lpstr>
      <vt:lpstr>PowerPoint Presentation</vt:lpstr>
      <vt:lpstr>Ο Smartie ο Πιγκουίνος ανέλαβε να κάνει μια σχολική εργασία για το αγαπημένο του ζώο.</vt:lpstr>
      <vt:lpstr>PowerPoint Presentation</vt:lpstr>
      <vt:lpstr>Ο Smartie πήγε στη μαμά και το μπαμπά Πιγκουίνο. Τους είπε για τη φωτογραφία του καημένου δελφινιού και πόσο τον στεναχώρησε. </vt:lpstr>
      <vt:lpstr>Η μαμά Πιγκουίνος χάρηκε τόσο πολύ με την κίνηση του Smartie και του έμαθε ένα τραγούδι για τον βοηθήσει να κάνει στο μέλλον σωστές επιλογές κατά την πλοήγησή του στο διαδίκτυο.  </vt:lpstr>
      <vt:lpstr>PowerPoint Presentation</vt:lpstr>
      <vt:lpstr>Η μαμά και ο μπαμπάς μίλησαν στον Smartie για αυτό που είδε και το πόσο τον στεναχώρησε. Μαζί βρήκαν μια ιστοσελίδα με άτομα που προστατεύουν τα δελφίνια. Αυτό έκανε τον Smartie να χαρεί πολύ. Τώρα ξέρει ότι υπάρχουν καλά άτομα που βοηθούν τα δελφίνια.  </vt:lpstr>
      <vt:lpstr>Την επόμενη μέρα, ο Smartie έπαιζε το αγαπημένο του παιχνίδι στο διαδίκτυο. Ένας παίκτης του έστειλε έναν σύνδεσμο που παρέπεμπε σε βίντεο.    Ο παίκτης του είπε ότι ο σύνδεσμος παρέπεμπε σε ένα βίντεο που έδειχνε μαϊμούδες να κάνουν κούνια και άλλα τρελά πράγματα πάνω σε δέντρα.   Στον Smartie αρέσουν πολύ οι μαϊμούδες και ήθελε να δει το βίντεο. Έτσι, άνοιξε το σύνδεσμο και πάτησε play. </vt:lpstr>
      <vt:lpstr>PowerPoint Presentation</vt:lpstr>
      <vt:lpstr>PowerPoint Presentation</vt:lpstr>
      <vt:lpstr>Ο Smartie πήγε στη μαμά και το μπαμπά Πιγκουίνο. Τους είπε ότι τον ξεγέλασε κάποιος και ως αποτέλεσμα είδε ένα βίντεο με ένα τρομακτικό τέρας.   «Αχ Smartie, είσαι ένα αστέρι!» είπαν η μαμά και ο μπαμπάς Πιγκουίνος.  «Ήταν πολύ σωστό που ήρθες να μας μιλήσεις και δεν προσπάθησες να νιώσεις μόνος σου καλύτερα» είπε η μαμά Πιγκουίνος</vt:lpstr>
      <vt:lpstr>Η μαμά και ο μπαμπάς εξήγησαν στον Smartie ότι σε πολλούς αρέσει να δημοσιεύουν στο διαδίκτυο εικόνες και βίντεο, αλλά συχνά δε μπορούμε να ξέρουμε τι είναι πριν τα δούμε.   Θύμισαν στον Smartie να μην ανοίγει συνδέσμους που του στέλνουν άτομα που δεν γνωρίζει ή αν δεν είναι σίγουρος για το που παραπέμπουν. </vt:lpstr>
      <vt:lpstr>Από εκείνη τη μέρα ο Smartie ο Πιγκουίνος έμαθε πως να παραμένει πάντα ασφαλής όταν ψάχνει εικόνες ή παίζει παιχνίδια στο διαδίκτυο!</vt:lpstr>
      <vt:lpstr>Τι πρέπει να κάνεις αν δεις κάτι τρομακτικό ή ανησυχητικό στο διαδίκτυο;</vt:lpstr>
      <vt:lpstr>PowerPoint Presentation</vt:lpstr>
    </vt:vector>
  </TitlesOfParts>
  <Company>Contrapositive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Image</dc:title>
  <dc:creator>Julian Thomas</dc:creator>
  <cp:lastModifiedBy>EVANGELIA DASKALAKI</cp:lastModifiedBy>
  <cp:revision>84</cp:revision>
  <dcterms:created xsi:type="dcterms:W3CDTF">2016-12-02T13:04:14Z</dcterms:created>
  <dcterms:modified xsi:type="dcterms:W3CDTF">2017-01-12T08:10:38Z</dcterms:modified>
</cp:coreProperties>
</file>